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256" r:id="rId3"/>
    <p:sldId id="285" r:id="rId4"/>
    <p:sldId id="257" r:id="rId5"/>
    <p:sldId id="282" r:id="rId6"/>
    <p:sldId id="283" r:id="rId7"/>
    <p:sldId id="286" r:id="rId8"/>
    <p:sldId id="287" r:id="rId9"/>
    <p:sldId id="288" r:id="rId10"/>
    <p:sldId id="289" r:id="rId11"/>
    <p:sldId id="281" r:id="rId12"/>
    <p:sldId id="280" r:id="rId13"/>
    <p:sldId id="275" r:id="rId14"/>
    <p:sldId id="259" r:id="rId15"/>
    <p:sldId id="260" r:id="rId16"/>
    <p:sldId id="284" r:id="rId17"/>
    <p:sldId id="258" r:id="rId18"/>
    <p:sldId id="262" r:id="rId19"/>
    <p:sldId id="261" r:id="rId20"/>
    <p:sldId id="264" r:id="rId21"/>
    <p:sldId id="263" r:id="rId22"/>
    <p:sldId id="266" r:id="rId23"/>
    <p:sldId id="265" r:id="rId24"/>
    <p:sldId id="267" r:id="rId25"/>
    <p:sldId id="268" r:id="rId26"/>
    <p:sldId id="276" r:id="rId27"/>
    <p:sldId id="278" r:id="rId28"/>
    <p:sldId id="279" r:id="rId29"/>
    <p:sldId id="269" r:id="rId30"/>
    <p:sldId id="270" r:id="rId31"/>
    <p:sldId id="277" r:id="rId32"/>
    <p:sldId id="273" r:id="rId33"/>
    <p:sldId id="272" r:id="rId34"/>
    <p:sldId id="271" r:id="rId35"/>
    <p:sldId id="27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74"/>
  </p:normalViewPr>
  <p:slideViewPr>
    <p:cSldViewPr snapToGrid="0" snapToObjects="1">
      <p:cViewPr varScale="1">
        <p:scale>
          <a:sx n="75" d="100"/>
          <a:sy n="75" d="100"/>
        </p:scale>
        <p:origin x="192" y="1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2CEB-303B-324F-B511-C860014640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76739-0277-D244-9D14-DDCBBBD432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DF2F85-ED73-A04C-A78C-688EEEDE7140}"/>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5" name="Footer Placeholder 4">
            <a:extLst>
              <a:ext uri="{FF2B5EF4-FFF2-40B4-BE49-F238E27FC236}">
                <a16:creationId xmlns:a16="http://schemas.microsoft.com/office/drawing/2014/main" id="{6EF4C1CC-B22D-224A-B4C5-BD0C9C54E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E3B2C-027F-ED4E-BD2F-CD7FDE040C3D}"/>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375430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7897-4DDA-4F48-9790-E35E9D84E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79CA7-FFEC-7047-A399-E65B0CC4CE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50803-EA4D-2C47-AC4F-C92EA0828614}"/>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5" name="Footer Placeholder 4">
            <a:extLst>
              <a:ext uri="{FF2B5EF4-FFF2-40B4-BE49-F238E27FC236}">
                <a16:creationId xmlns:a16="http://schemas.microsoft.com/office/drawing/2014/main" id="{B1EC1A11-15B4-7041-AC8C-975F955EF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B67B1-1E64-B146-98A7-A6F1FE07E71D}"/>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3003922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D16B4-261B-AA4A-8B6B-4DF298AFC2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142FE6-1A58-0B40-9C29-304F2A7875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13355-6AD6-0146-AAC7-18188767C5ED}"/>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5" name="Footer Placeholder 4">
            <a:extLst>
              <a:ext uri="{FF2B5EF4-FFF2-40B4-BE49-F238E27FC236}">
                <a16:creationId xmlns:a16="http://schemas.microsoft.com/office/drawing/2014/main" id="{F3111635-2812-7A4C-B482-44EC41672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2A8A3-DDAE-324C-A51A-7DEF4974EF28}"/>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263091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D0E9-DFE3-6D4D-8665-5461ED702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1B5DE-DD49-6C45-846A-FAE5FD4D6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F3116-99E1-F949-BE23-4923480968A3}"/>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5" name="Footer Placeholder 4">
            <a:extLst>
              <a:ext uri="{FF2B5EF4-FFF2-40B4-BE49-F238E27FC236}">
                <a16:creationId xmlns:a16="http://schemas.microsoft.com/office/drawing/2014/main" id="{F63BDD0A-5D76-B343-AB50-B1264C629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DB772-DD2E-FF49-B8B9-A89019331218}"/>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292057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F9F6-D07F-1B48-8B08-FA8A85414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A8FA1-8E8B-2E46-B578-5D52D5C870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C15F98-D9AD-7F45-B892-6A7EF547288D}"/>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5" name="Footer Placeholder 4">
            <a:extLst>
              <a:ext uri="{FF2B5EF4-FFF2-40B4-BE49-F238E27FC236}">
                <a16:creationId xmlns:a16="http://schemas.microsoft.com/office/drawing/2014/main" id="{0475AFC3-FF41-3A47-AC2D-C24CDAB74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660F7-A595-A14B-9929-E260FC9B421B}"/>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345966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4628-8C8F-8D4D-8323-7FE5FB833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1207B-0B90-8A4F-8442-07B59DB4D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4E7D0-9F12-834B-ABE8-B4D1383A87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CAAD7-4193-CC49-9557-D8A880300536}"/>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6" name="Footer Placeholder 5">
            <a:extLst>
              <a:ext uri="{FF2B5EF4-FFF2-40B4-BE49-F238E27FC236}">
                <a16:creationId xmlns:a16="http://schemas.microsoft.com/office/drawing/2014/main" id="{A8E7244E-579D-3A43-8FF6-EA8B021B3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79FAC-C6DB-0E48-A0C9-E2E7752F92E2}"/>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23813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0CF3-D84E-C345-93A6-390570C070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352FD-1C10-4349-8361-B85989B2B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2DBED-631E-8341-B363-DD0191A255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268D89-715C-1F46-9220-B627BD6A75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44991-C9C0-424E-A9F4-0AB774CFC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73D866-95CB-874B-8C68-D060D997D563}"/>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8" name="Footer Placeholder 7">
            <a:extLst>
              <a:ext uri="{FF2B5EF4-FFF2-40B4-BE49-F238E27FC236}">
                <a16:creationId xmlns:a16="http://schemas.microsoft.com/office/drawing/2014/main" id="{18A88A87-E39F-E745-923F-B6D39F8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14578C-1D68-EF4D-849A-53E1365FA126}"/>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296659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B292-62D1-9247-BBA8-614735CD35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4F4B35-E7B6-D441-81F7-28B09F33D126}"/>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4" name="Footer Placeholder 3">
            <a:extLst>
              <a:ext uri="{FF2B5EF4-FFF2-40B4-BE49-F238E27FC236}">
                <a16:creationId xmlns:a16="http://schemas.microsoft.com/office/drawing/2014/main" id="{81778E05-67C7-AA42-8162-56A62BD50F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AD68B5-6BE9-D448-BF26-F2C1C30A2281}"/>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12115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084624-6FAB-2F43-9C06-E3732D5614DE}"/>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3" name="Footer Placeholder 2">
            <a:extLst>
              <a:ext uri="{FF2B5EF4-FFF2-40B4-BE49-F238E27FC236}">
                <a16:creationId xmlns:a16="http://schemas.microsoft.com/office/drawing/2014/main" id="{09639225-14AE-B440-A986-CA2FA7C16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A30E1C-E889-8B45-9A95-E4BA3F692DF0}"/>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71122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3E91-78C9-564E-8409-02BD752FF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9D2C69-B86A-1741-8DAC-F82F10887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3B5A5-547A-E244-A410-0D057369B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7435E6-B28A-B94F-A7F4-DEFB65A464D2}"/>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6" name="Footer Placeholder 5">
            <a:extLst>
              <a:ext uri="{FF2B5EF4-FFF2-40B4-BE49-F238E27FC236}">
                <a16:creationId xmlns:a16="http://schemas.microsoft.com/office/drawing/2014/main" id="{EEFD2FA8-F710-BF4E-A4CF-5A5ADEFFD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6916E-AD38-8A42-956F-A5FE041FC722}"/>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187124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64C2-52EA-004E-85B3-861E44444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E711E9-8D53-384F-B512-03F4C373F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C4C5A5-A9C3-B443-AC31-FD39AF9BF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408E4-4092-234C-B66C-0B1808FC9DDA}"/>
              </a:ext>
            </a:extLst>
          </p:cNvPr>
          <p:cNvSpPr>
            <a:spLocks noGrp="1"/>
          </p:cNvSpPr>
          <p:nvPr>
            <p:ph type="dt" sz="half" idx="10"/>
          </p:nvPr>
        </p:nvSpPr>
        <p:spPr/>
        <p:txBody>
          <a:bodyPr/>
          <a:lstStyle/>
          <a:p>
            <a:fld id="{8828FA3E-373E-404F-88F3-92499D4519FD}" type="datetimeFigureOut">
              <a:rPr lang="en-US" smtClean="0"/>
              <a:t>9/8/21</a:t>
            </a:fld>
            <a:endParaRPr lang="en-US"/>
          </a:p>
        </p:txBody>
      </p:sp>
      <p:sp>
        <p:nvSpPr>
          <p:cNvPr id="6" name="Footer Placeholder 5">
            <a:extLst>
              <a:ext uri="{FF2B5EF4-FFF2-40B4-BE49-F238E27FC236}">
                <a16:creationId xmlns:a16="http://schemas.microsoft.com/office/drawing/2014/main" id="{FAC6A4B4-E394-BF4E-A758-69FA98F8D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8C379-BC55-8847-A3B3-1155AAB72230}"/>
              </a:ext>
            </a:extLst>
          </p:cNvPr>
          <p:cNvSpPr>
            <a:spLocks noGrp="1"/>
          </p:cNvSpPr>
          <p:nvPr>
            <p:ph type="sldNum" sz="quarter" idx="12"/>
          </p:nvPr>
        </p:nvSpPr>
        <p:spPr/>
        <p:txBody>
          <a:bodyPr/>
          <a:lstStyle/>
          <a:p>
            <a:fld id="{9108EB3E-DB23-8540-9F7F-760577D7FCB1}" type="slidenum">
              <a:rPr lang="en-US" smtClean="0"/>
              <a:t>‹#›</a:t>
            </a:fld>
            <a:endParaRPr lang="en-US"/>
          </a:p>
        </p:txBody>
      </p:sp>
    </p:spTree>
    <p:extLst>
      <p:ext uri="{BB962C8B-B14F-4D97-AF65-F5344CB8AC3E}">
        <p14:creationId xmlns:p14="http://schemas.microsoft.com/office/powerpoint/2010/main" val="160498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B6681-E1FE-D644-B25D-0BC9590C3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D7295-D238-534A-8E54-C549AA988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1CD2B-C5C7-1644-8F80-380ECAA45B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8FA3E-373E-404F-88F3-92499D4519FD}" type="datetimeFigureOut">
              <a:rPr lang="en-US" smtClean="0"/>
              <a:t>9/8/21</a:t>
            </a:fld>
            <a:endParaRPr lang="en-US"/>
          </a:p>
        </p:txBody>
      </p:sp>
      <p:sp>
        <p:nvSpPr>
          <p:cNvPr id="5" name="Footer Placeholder 4">
            <a:extLst>
              <a:ext uri="{FF2B5EF4-FFF2-40B4-BE49-F238E27FC236}">
                <a16:creationId xmlns:a16="http://schemas.microsoft.com/office/drawing/2014/main" id="{6AB368BE-8C96-C941-8DF6-7BE5E87F1D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39E866-B080-C542-B77F-208862FF9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8EB3E-DB23-8540-9F7F-760577D7FCB1}" type="slidenum">
              <a:rPr lang="en-US" smtClean="0"/>
              <a:t>‹#›</a:t>
            </a:fld>
            <a:endParaRPr lang="en-US"/>
          </a:p>
        </p:txBody>
      </p:sp>
    </p:spTree>
    <p:extLst>
      <p:ext uri="{BB962C8B-B14F-4D97-AF65-F5344CB8AC3E}">
        <p14:creationId xmlns:p14="http://schemas.microsoft.com/office/powerpoint/2010/main" val="4104320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B044-EF81-DD45-87CC-3665556F9B1B}"/>
              </a:ext>
            </a:extLst>
          </p:cNvPr>
          <p:cNvSpPr>
            <a:spLocks noGrp="1"/>
          </p:cNvSpPr>
          <p:nvPr>
            <p:ph type="ctrTitle"/>
          </p:nvPr>
        </p:nvSpPr>
        <p:spPr>
          <a:xfrm>
            <a:off x="1524000" y="1359426"/>
            <a:ext cx="9144000" cy="655066"/>
          </a:xfrm>
        </p:spPr>
        <p:txBody>
          <a:bodyPr>
            <a:noAutofit/>
          </a:bodyPr>
          <a:lstStyle/>
          <a:p>
            <a:br>
              <a:rPr lang="en-US" sz="4800" b="1" i="1" dirty="0">
                <a:latin typeface="Georgia" panose="02040502050405020303" pitchFamily="18" charset="0"/>
              </a:rPr>
            </a:br>
            <a:r>
              <a:rPr lang="en-US" sz="4800" b="1" i="1" dirty="0">
                <a:latin typeface="Georgia" panose="02040502050405020303" pitchFamily="18" charset="0"/>
              </a:rPr>
              <a:t>WELCOME</a:t>
            </a:r>
            <a:br>
              <a:rPr lang="en-US" sz="4800" b="1" i="1" dirty="0">
                <a:latin typeface="Georgia" panose="02040502050405020303" pitchFamily="18" charset="0"/>
              </a:rPr>
            </a:br>
            <a:r>
              <a:rPr lang="en-US" sz="4800" b="1" i="1" dirty="0">
                <a:latin typeface="Georgia" panose="02040502050405020303" pitchFamily="18" charset="0"/>
              </a:rPr>
              <a:t>September 8, 2021</a:t>
            </a:r>
          </a:p>
        </p:txBody>
      </p:sp>
      <p:sp>
        <p:nvSpPr>
          <p:cNvPr id="3" name="Subtitle 2">
            <a:extLst>
              <a:ext uri="{FF2B5EF4-FFF2-40B4-BE49-F238E27FC236}">
                <a16:creationId xmlns:a16="http://schemas.microsoft.com/office/drawing/2014/main" id="{27F3D1B7-F321-2F44-96A5-28AFFEFC6530}"/>
              </a:ext>
            </a:extLst>
          </p:cNvPr>
          <p:cNvSpPr>
            <a:spLocks noGrp="1"/>
          </p:cNvSpPr>
          <p:nvPr>
            <p:ph type="subTitle" idx="1"/>
          </p:nvPr>
        </p:nvSpPr>
        <p:spPr>
          <a:xfrm>
            <a:off x="1767154" y="4767208"/>
            <a:ext cx="8900845" cy="490591"/>
          </a:xfrm>
        </p:spPr>
        <p:txBody>
          <a:bodyPr>
            <a:noAutofit/>
          </a:bodyPr>
          <a:lstStyle/>
          <a:p>
            <a:r>
              <a:rPr lang="en-US" sz="3200" b="1" i="1" dirty="0"/>
              <a:t>California Society</a:t>
            </a:r>
          </a:p>
          <a:p>
            <a:r>
              <a:rPr lang="en-US" sz="3200" b="1" i="1" dirty="0"/>
              <a:t>Training Session</a:t>
            </a:r>
          </a:p>
        </p:txBody>
      </p:sp>
      <p:pic>
        <p:nvPicPr>
          <p:cNvPr id="6" name="Picture 5">
            <a:extLst>
              <a:ext uri="{FF2B5EF4-FFF2-40B4-BE49-F238E27FC236}">
                <a16:creationId xmlns:a16="http://schemas.microsoft.com/office/drawing/2014/main" id="{9FEC7811-E854-8646-BE3A-19D97F753F30}"/>
              </a:ext>
            </a:extLst>
          </p:cNvPr>
          <p:cNvPicPr>
            <a:picLocks noChangeAspect="1"/>
          </p:cNvPicPr>
          <p:nvPr/>
        </p:nvPicPr>
        <p:blipFill>
          <a:blip r:embed="rId2"/>
          <a:stretch>
            <a:fillRect/>
          </a:stretch>
        </p:blipFill>
        <p:spPr>
          <a:xfrm>
            <a:off x="4522126" y="1877105"/>
            <a:ext cx="3390900" cy="2790428"/>
          </a:xfrm>
          <a:prstGeom prst="rect">
            <a:avLst/>
          </a:prstGeom>
        </p:spPr>
      </p:pic>
    </p:spTree>
    <p:extLst>
      <p:ext uri="{BB962C8B-B14F-4D97-AF65-F5344CB8AC3E}">
        <p14:creationId xmlns:p14="http://schemas.microsoft.com/office/powerpoint/2010/main" val="654638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26408-0D6E-A54C-BB56-0A132DC58E02}"/>
              </a:ext>
            </a:extLst>
          </p:cNvPr>
          <p:cNvPicPr>
            <a:picLocks noChangeAspect="1"/>
          </p:cNvPicPr>
          <p:nvPr/>
        </p:nvPicPr>
        <p:blipFill>
          <a:blip r:embed="rId2"/>
          <a:stretch>
            <a:fillRect/>
          </a:stretch>
        </p:blipFill>
        <p:spPr>
          <a:xfrm>
            <a:off x="1128297" y="0"/>
            <a:ext cx="9935405" cy="6858000"/>
          </a:xfrm>
          <a:prstGeom prst="rect">
            <a:avLst/>
          </a:prstGeom>
        </p:spPr>
      </p:pic>
    </p:spTree>
    <p:extLst>
      <p:ext uri="{BB962C8B-B14F-4D97-AF65-F5344CB8AC3E}">
        <p14:creationId xmlns:p14="http://schemas.microsoft.com/office/powerpoint/2010/main" val="11137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0C0D-69F0-4247-9CFB-E328A39850B8}"/>
              </a:ext>
            </a:extLst>
          </p:cNvPr>
          <p:cNvSpPr>
            <a:spLocks noGrp="1"/>
          </p:cNvSpPr>
          <p:nvPr>
            <p:ph type="title"/>
          </p:nvPr>
        </p:nvSpPr>
        <p:spPr/>
        <p:txBody>
          <a:bodyPr/>
          <a:lstStyle/>
          <a:p>
            <a:r>
              <a:rPr lang="en-US" dirty="0"/>
              <a:t>              National Web Site</a:t>
            </a:r>
          </a:p>
        </p:txBody>
      </p:sp>
      <p:pic>
        <p:nvPicPr>
          <p:cNvPr id="17" name="Content Placeholder 16">
            <a:extLst>
              <a:ext uri="{FF2B5EF4-FFF2-40B4-BE49-F238E27FC236}">
                <a16:creationId xmlns:a16="http://schemas.microsoft.com/office/drawing/2014/main" id="{4684DA27-6046-A748-B1D7-276939026E75}"/>
              </a:ext>
            </a:extLst>
          </p:cNvPr>
          <p:cNvPicPr>
            <a:picLocks noGrp="1" noChangeAspect="1"/>
          </p:cNvPicPr>
          <p:nvPr>
            <p:ph idx="1"/>
          </p:nvPr>
        </p:nvPicPr>
        <p:blipFill>
          <a:blip r:embed="rId2"/>
          <a:stretch>
            <a:fillRect/>
          </a:stretch>
        </p:blipFill>
        <p:spPr>
          <a:xfrm>
            <a:off x="1341782" y="1311965"/>
            <a:ext cx="9491869" cy="5180910"/>
          </a:xfrm>
        </p:spPr>
      </p:pic>
      <p:pic>
        <p:nvPicPr>
          <p:cNvPr id="18" name="Content Placeholder 5">
            <a:extLst>
              <a:ext uri="{FF2B5EF4-FFF2-40B4-BE49-F238E27FC236}">
                <a16:creationId xmlns:a16="http://schemas.microsoft.com/office/drawing/2014/main" id="{44051BD9-4ECE-DE4D-8AC5-802528AF2CA7}"/>
              </a:ext>
            </a:extLst>
          </p:cNvPr>
          <p:cNvPicPr>
            <a:picLocks noChangeAspect="1"/>
          </p:cNvPicPr>
          <p:nvPr/>
        </p:nvPicPr>
        <p:blipFill>
          <a:blip r:embed="rId3"/>
          <a:stretch>
            <a:fillRect/>
          </a:stretch>
        </p:blipFill>
        <p:spPr>
          <a:xfrm>
            <a:off x="1341781" y="305937"/>
            <a:ext cx="1222513" cy="1006027"/>
          </a:xfrm>
          <a:prstGeom prst="rect">
            <a:avLst/>
          </a:prstGeom>
        </p:spPr>
      </p:pic>
    </p:spTree>
    <p:extLst>
      <p:ext uri="{BB962C8B-B14F-4D97-AF65-F5344CB8AC3E}">
        <p14:creationId xmlns:p14="http://schemas.microsoft.com/office/powerpoint/2010/main" val="3366916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5CC5-379D-5A40-9B34-A15783E1868F}"/>
              </a:ext>
            </a:extLst>
          </p:cNvPr>
          <p:cNvSpPr>
            <a:spLocks noGrp="1"/>
          </p:cNvSpPr>
          <p:nvPr>
            <p:ph type="title"/>
          </p:nvPr>
        </p:nvSpPr>
        <p:spPr/>
        <p:txBody>
          <a:bodyPr/>
          <a:lstStyle/>
          <a:p>
            <a:r>
              <a:rPr lang="en-US" dirty="0"/>
              <a:t>                     Dates to Remember</a:t>
            </a:r>
          </a:p>
        </p:txBody>
      </p:sp>
      <p:pic>
        <p:nvPicPr>
          <p:cNvPr id="10" name="Content Placeholder 9">
            <a:extLst>
              <a:ext uri="{FF2B5EF4-FFF2-40B4-BE49-F238E27FC236}">
                <a16:creationId xmlns:a16="http://schemas.microsoft.com/office/drawing/2014/main" id="{5243BB28-AAFE-C644-A662-AB4ACEB5A29B}"/>
              </a:ext>
            </a:extLst>
          </p:cNvPr>
          <p:cNvPicPr>
            <a:picLocks noGrp="1" noChangeAspect="1"/>
          </p:cNvPicPr>
          <p:nvPr>
            <p:ph idx="1"/>
          </p:nvPr>
        </p:nvPicPr>
        <p:blipFill>
          <a:blip r:embed="rId2"/>
          <a:stretch>
            <a:fillRect/>
          </a:stretch>
        </p:blipFill>
        <p:spPr>
          <a:xfrm>
            <a:off x="1828800" y="329729"/>
            <a:ext cx="1132253" cy="1410170"/>
          </a:xfrm>
        </p:spPr>
      </p:pic>
      <p:sp>
        <p:nvSpPr>
          <p:cNvPr id="11" name="Rectangle 10">
            <a:extLst>
              <a:ext uri="{FF2B5EF4-FFF2-40B4-BE49-F238E27FC236}">
                <a16:creationId xmlns:a16="http://schemas.microsoft.com/office/drawing/2014/main" id="{0EC115ED-3B62-3E45-88E4-5A8948E20192}"/>
              </a:ext>
            </a:extLst>
          </p:cNvPr>
          <p:cNvSpPr/>
          <p:nvPr/>
        </p:nvSpPr>
        <p:spPr>
          <a:xfrm>
            <a:off x="703385" y="2136339"/>
            <a:ext cx="10650415" cy="4401205"/>
          </a:xfrm>
          <a:prstGeom prst="rect">
            <a:avLst/>
          </a:prstGeom>
        </p:spPr>
        <p:txBody>
          <a:bodyPr wrap="square">
            <a:spAutoFit/>
          </a:bodyPr>
          <a:lstStyle/>
          <a:p>
            <a:r>
              <a:rPr lang="en-US" sz="2800" dirty="0"/>
              <a:t>September 1</a:t>
            </a:r>
            <a:r>
              <a:rPr lang="en-US" sz="2800" baseline="30000" dirty="0"/>
              <a:t>st</a:t>
            </a:r>
            <a:r>
              <a:rPr lang="en-US" sz="2800" dirty="0"/>
              <a:t> 2021, members do not pay any dues to CASSAR or National if admitted to Society on or after this date.</a:t>
            </a:r>
          </a:p>
          <a:p>
            <a:r>
              <a:rPr lang="en-US" sz="2800" dirty="0"/>
              <a:t>October 1</a:t>
            </a:r>
            <a:r>
              <a:rPr lang="en-US" sz="2800" baseline="30000" dirty="0"/>
              <a:t>st</a:t>
            </a:r>
            <a:r>
              <a:rPr lang="en-US" sz="2800" dirty="0"/>
              <a:t> CASSAR Dues Campaign begins.</a:t>
            </a:r>
          </a:p>
          <a:p>
            <a:r>
              <a:rPr lang="en-US" sz="2800" dirty="0"/>
              <a:t>November 1, 2021 no reinstatements or transfers into the California Society will be completed until January 2022.</a:t>
            </a:r>
          </a:p>
          <a:p>
            <a:r>
              <a:rPr lang="en-US" sz="2800" b="1" dirty="0"/>
              <a:t>December 15</a:t>
            </a:r>
            <a:r>
              <a:rPr lang="en-US" sz="2800" b="1" baseline="30000" dirty="0"/>
              <a:t>th</a:t>
            </a:r>
            <a:r>
              <a:rPr lang="en-US" sz="2800" b="1" dirty="0"/>
              <a:t> 2021-last date </a:t>
            </a:r>
            <a:r>
              <a:rPr lang="en-US" sz="2800" dirty="0"/>
              <a:t>to collect membership dues.</a:t>
            </a:r>
          </a:p>
          <a:p>
            <a:r>
              <a:rPr lang="en-US" sz="2800" b="1" dirty="0"/>
              <a:t>January 5</a:t>
            </a:r>
            <a:r>
              <a:rPr lang="en-US" sz="2800" b="1" baseline="30000" dirty="0"/>
              <a:t>th</a:t>
            </a:r>
            <a:r>
              <a:rPr lang="en-US" sz="2800" b="1" dirty="0"/>
              <a:t> </a:t>
            </a:r>
            <a:r>
              <a:rPr lang="en-US" sz="2800" dirty="0"/>
              <a:t>is the date set by the CASSAR bylaws for chapters to report membership.</a:t>
            </a:r>
          </a:p>
          <a:p>
            <a:r>
              <a:rPr lang="en-US" sz="2800" dirty="0"/>
              <a:t>January 5</a:t>
            </a:r>
            <a:r>
              <a:rPr lang="en-US" sz="2800" baseline="30000" dirty="0"/>
              <a:t>th</a:t>
            </a:r>
            <a:r>
              <a:rPr lang="en-US" sz="2800" dirty="0"/>
              <a:t> is the date chapter dues are due to CASSAR.</a:t>
            </a:r>
          </a:p>
          <a:p>
            <a:r>
              <a:rPr lang="en-US" sz="2800" dirty="0"/>
              <a:t>CASSAR must have a clean roster as of January 1, 2022</a:t>
            </a:r>
          </a:p>
        </p:txBody>
      </p:sp>
    </p:spTree>
    <p:extLst>
      <p:ext uri="{BB962C8B-B14F-4D97-AF65-F5344CB8AC3E}">
        <p14:creationId xmlns:p14="http://schemas.microsoft.com/office/powerpoint/2010/main" val="309009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4CC6-D3CD-8B4D-A314-0C5DA99A92EF}"/>
              </a:ext>
            </a:extLst>
          </p:cNvPr>
          <p:cNvSpPr>
            <a:spLocks noGrp="1"/>
          </p:cNvSpPr>
          <p:nvPr>
            <p:ph type="title"/>
          </p:nvPr>
        </p:nvSpPr>
        <p:spPr/>
        <p:txBody>
          <a:bodyPr/>
          <a:lstStyle/>
          <a:p>
            <a:r>
              <a:rPr lang="en-US" dirty="0"/>
              <a:t>                    Why these dates</a:t>
            </a:r>
          </a:p>
        </p:txBody>
      </p:sp>
      <p:sp>
        <p:nvSpPr>
          <p:cNvPr id="3" name="Content Placeholder 2">
            <a:extLst>
              <a:ext uri="{FF2B5EF4-FFF2-40B4-BE49-F238E27FC236}">
                <a16:creationId xmlns:a16="http://schemas.microsoft.com/office/drawing/2014/main" id="{AE401E8B-B18D-344F-9CFD-C439538CCA36}"/>
              </a:ext>
            </a:extLst>
          </p:cNvPr>
          <p:cNvSpPr>
            <a:spLocks noGrp="1"/>
          </p:cNvSpPr>
          <p:nvPr>
            <p:ph idx="1"/>
          </p:nvPr>
        </p:nvSpPr>
        <p:spPr/>
        <p:txBody>
          <a:bodyPr>
            <a:normAutofit lnSpcReduction="10000"/>
          </a:bodyPr>
          <a:lstStyle/>
          <a:p>
            <a:pPr marL="0" indent="0">
              <a:buNone/>
            </a:pPr>
            <a:endParaRPr lang="en-US" dirty="0"/>
          </a:p>
          <a:p>
            <a:pPr marL="0" indent="0" algn="just">
              <a:buNone/>
            </a:pPr>
            <a:r>
              <a:rPr lang="en-US" dirty="0"/>
              <a:t>December 15</a:t>
            </a:r>
            <a:r>
              <a:rPr lang="en-US" baseline="30000" dirty="0"/>
              <a:t>th</a:t>
            </a:r>
            <a:r>
              <a:rPr lang="en-US" dirty="0"/>
              <a:t> and January 5</a:t>
            </a:r>
            <a:r>
              <a:rPr lang="en-US" baseline="30000" dirty="0"/>
              <a:t>th</a:t>
            </a:r>
            <a:r>
              <a:rPr lang="en-US" dirty="0"/>
              <a:t> are set by the California State Society By-laws to provide sufficient time to prepare the California State Membership and Financial Reconciliation Report that must be submitted to National by the last working day in January.</a:t>
            </a:r>
          </a:p>
          <a:p>
            <a:pPr marL="0" indent="0">
              <a:buNone/>
            </a:pPr>
            <a:endParaRPr lang="en-US" sz="2000" dirty="0"/>
          </a:p>
          <a:p>
            <a:pPr marL="0" indent="0">
              <a:buNone/>
            </a:pPr>
            <a:r>
              <a:rPr lang="en-US" dirty="0"/>
              <a:t>January 31, 2022 is set by NSSAR Bylaws for all State Societies.</a:t>
            </a:r>
          </a:p>
          <a:p>
            <a:pPr marL="0" indent="0">
              <a:buNone/>
            </a:pPr>
            <a:endParaRPr lang="en-US" dirty="0"/>
          </a:p>
          <a:p>
            <a:pPr marL="0" indent="0">
              <a:buNone/>
            </a:pPr>
            <a:r>
              <a:rPr lang="en-US" dirty="0"/>
              <a:t>No state transaction are processed until the NSSAR dues are paid.</a:t>
            </a:r>
          </a:p>
          <a:p>
            <a:pPr marL="0" indent="0">
              <a:buNone/>
            </a:pPr>
            <a:r>
              <a:rPr lang="en-US" dirty="0"/>
              <a:t>In 2022 this is January 31, 2022.</a:t>
            </a:r>
          </a:p>
        </p:txBody>
      </p:sp>
      <p:pic>
        <p:nvPicPr>
          <p:cNvPr id="6" name="Picture 5">
            <a:extLst>
              <a:ext uri="{FF2B5EF4-FFF2-40B4-BE49-F238E27FC236}">
                <a16:creationId xmlns:a16="http://schemas.microsoft.com/office/drawing/2014/main" id="{E8E03463-B96D-FD4F-9A34-A5771ED8BC56}"/>
              </a:ext>
            </a:extLst>
          </p:cNvPr>
          <p:cNvPicPr>
            <a:picLocks noChangeAspect="1"/>
          </p:cNvPicPr>
          <p:nvPr/>
        </p:nvPicPr>
        <p:blipFill>
          <a:blip r:embed="rId2"/>
          <a:stretch>
            <a:fillRect/>
          </a:stretch>
        </p:blipFill>
        <p:spPr>
          <a:xfrm>
            <a:off x="1358899" y="365124"/>
            <a:ext cx="1610811" cy="1325563"/>
          </a:xfrm>
          <a:prstGeom prst="rect">
            <a:avLst/>
          </a:prstGeom>
        </p:spPr>
      </p:pic>
    </p:spTree>
    <p:extLst>
      <p:ext uri="{BB962C8B-B14F-4D97-AF65-F5344CB8AC3E}">
        <p14:creationId xmlns:p14="http://schemas.microsoft.com/office/powerpoint/2010/main" val="1679415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3A96E-E0BD-CB42-93AA-30756CE934DD}"/>
              </a:ext>
            </a:extLst>
          </p:cNvPr>
          <p:cNvSpPr>
            <a:spLocks noGrp="1"/>
          </p:cNvSpPr>
          <p:nvPr>
            <p:ph type="title"/>
          </p:nvPr>
        </p:nvSpPr>
        <p:spPr/>
        <p:txBody>
          <a:bodyPr>
            <a:normAutofit/>
          </a:bodyPr>
          <a:lstStyle/>
          <a:p>
            <a:r>
              <a:rPr lang="en-US" sz="3600" b="1" i="1" dirty="0">
                <a:latin typeface="Georgia" panose="02040502050405020303" pitchFamily="18" charset="0"/>
              </a:rPr>
              <a:t>Life Members-Four Different </a:t>
            </a:r>
          </a:p>
        </p:txBody>
      </p:sp>
      <p:sp>
        <p:nvSpPr>
          <p:cNvPr id="3" name="Content Placeholder 2">
            <a:extLst>
              <a:ext uri="{FF2B5EF4-FFF2-40B4-BE49-F238E27FC236}">
                <a16:creationId xmlns:a16="http://schemas.microsoft.com/office/drawing/2014/main" id="{3CD2CC07-2F72-3043-80EA-C636CFE9FED0}"/>
              </a:ext>
            </a:extLst>
          </p:cNvPr>
          <p:cNvSpPr>
            <a:spLocks noGrp="1"/>
          </p:cNvSpPr>
          <p:nvPr>
            <p:ph idx="1"/>
          </p:nvPr>
        </p:nvSpPr>
        <p:spPr/>
        <p:txBody>
          <a:bodyPr>
            <a:normAutofit/>
          </a:bodyPr>
          <a:lstStyle/>
          <a:p>
            <a:pPr marL="0" indent="0">
              <a:buNone/>
            </a:pPr>
            <a:r>
              <a:rPr lang="en-US" sz="3600" dirty="0"/>
              <a:t>What are they?</a:t>
            </a:r>
          </a:p>
          <a:p>
            <a:pPr marL="0" indent="0">
              <a:buNone/>
            </a:pPr>
            <a:endParaRPr lang="en-US" sz="3600" dirty="0"/>
          </a:p>
          <a:p>
            <a:r>
              <a:rPr lang="en-US" sz="3600" dirty="0"/>
              <a:t>California Life Member-Old Program</a:t>
            </a:r>
          </a:p>
          <a:p>
            <a:r>
              <a:rPr lang="en-US" sz="3600" dirty="0"/>
              <a:t>California Life Member-New Program</a:t>
            </a:r>
          </a:p>
          <a:p>
            <a:r>
              <a:rPr lang="en-US" sz="3600" dirty="0"/>
              <a:t>NSSAR Life Member</a:t>
            </a:r>
          </a:p>
          <a:p>
            <a:r>
              <a:rPr lang="en-US" sz="3600" dirty="0"/>
              <a:t>Emeritus Member</a:t>
            </a:r>
          </a:p>
        </p:txBody>
      </p:sp>
      <p:pic>
        <p:nvPicPr>
          <p:cNvPr id="5" name="Picture 4">
            <a:extLst>
              <a:ext uri="{FF2B5EF4-FFF2-40B4-BE49-F238E27FC236}">
                <a16:creationId xmlns:a16="http://schemas.microsoft.com/office/drawing/2014/main" id="{BE0A9E83-1A0C-5F49-9C04-01D36331C931}"/>
              </a:ext>
            </a:extLst>
          </p:cNvPr>
          <p:cNvPicPr>
            <a:picLocks noChangeAspect="1"/>
          </p:cNvPicPr>
          <p:nvPr/>
        </p:nvPicPr>
        <p:blipFill>
          <a:blip r:embed="rId2"/>
          <a:stretch>
            <a:fillRect/>
          </a:stretch>
        </p:blipFill>
        <p:spPr>
          <a:xfrm>
            <a:off x="7971692" y="500062"/>
            <a:ext cx="2954216" cy="1325563"/>
          </a:xfrm>
          <a:prstGeom prst="rect">
            <a:avLst/>
          </a:prstGeom>
        </p:spPr>
      </p:pic>
    </p:spTree>
    <p:extLst>
      <p:ext uri="{BB962C8B-B14F-4D97-AF65-F5344CB8AC3E}">
        <p14:creationId xmlns:p14="http://schemas.microsoft.com/office/powerpoint/2010/main" val="991201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02E4-7B30-ED46-941C-60D7011ABC21}"/>
              </a:ext>
            </a:extLst>
          </p:cNvPr>
          <p:cNvSpPr>
            <a:spLocks noGrp="1"/>
          </p:cNvSpPr>
          <p:nvPr>
            <p:ph type="title"/>
          </p:nvPr>
        </p:nvSpPr>
        <p:spPr/>
        <p:txBody>
          <a:bodyPr/>
          <a:lstStyle/>
          <a:p>
            <a:r>
              <a:rPr lang="en-US" dirty="0"/>
              <a:t>                California Old Life Members</a:t>
            </a:r>
          </a:p>
        </p:txBody>
      </p:sp>
      <p:sp>
        <p:nvSpPr>
          <p:cNvPr id="3" name="Content Placeholder 2">
            <a:extLst>
              <a:ext uri="{FF2B5EF4-FFF2-40B4-BE49-F238E27FC236}">
                <a16:creationId xmlns:a16="http://schemas.microsoft.com/office/drawing/2014/main" id="{AC236A61-6D5D-EE42-AA10-AB7ED41ECB34}"/>
              </a:ext>
            </a:extLst>
          </p:cNvPr>
          <p:cNvSpPr>
            <a:spLocks noGrp="1"/>
          </p:cNvSpPr>
          <p:nvPr>
            <p:ph idx="1"/>
          </p:nvPr>
        </p:nvSpPr>
        <p:spPr/>
        <p:txBody>
          <a:bodyPr>
            <a:normAutofit/>
          </a:bodyPr>
          <a:lstStyle/>
          <a:p>
            <a:pPr marL="0" indent="0">
              <a:buNone/>
            </a:pPr>
            <a:r>
              <a:rPr lang="en-US" dirty="0"/>
              <a:t>Most of the Life member in each of the chapter will be in the “OLD” Life category. These life members were under an older program where the California Society agreed to pay the State and National Dues and to pay the chapters a portion of their dues annually.</a:t>
            </a:r>
          </a:p>
          <a:p>
            <a:pPr marL="0" indent="0">
              <a:buNone/>
            </a:pPr>
            <a:endParaRPr lang="en-US" sz="1000" dirty="0"/>
          </a:p>
          <a:p>
            <a:pPr marL="0" indent="0">
              <a:buNone/>
            </a:pPr>
            <a:r>
              <a:rPr lang="en-US" dirty="0"/>
              <a:t>NSSAR does not recognize CASSAR Old Life Members and they show up in the NSSAR Data Base as Regular members.</a:t>
            </a:r>
          </a:p>
          <a:p>
            <a:pPr marL="0" indent="0">
              <a:buNone/>
            </a:pPr>
            <a:endParaRPr lang="en-US" sz="1100" dirty="0"/>
          </a:p>
          <a:p>
            <a:pPr marL="0" indent="0">
              <a:buNone/>
            </a:pPr>
            <a:r>
              <a:rPr lang="en-US" dirty="0"/>
              <a:t>Members can no longer sign up to be in the “old” California Life program and must get a NSSAR Life Membership Number to become a California Life Member.</a:t>
            </a:r>
          </a:p>
        </p:txBody>
      </p:sp>
      <p:pic>
        <p:nvPicPr>
          <p:cNvPr id="5" name="Picture 4">
            <a:extLst>
              <a:ext uri="{FF2B5EF4-FFF2-40B4-BE49-F238E27FC236}">
                <a16:creationId xmlns:a16="http://schemas.microsoft.com/office/drawing/2014/main" id="{343123E7-8B4F-5947-8C29-930E18C6E03A}"/>
              </a:ext>
            </a:extLst>
          </p:cNvPr>
          <p:cNvPicPr>
            <a:picLocks noChangeAspect="1"/>
          </p:cNvPicPr>
          <p:nvPr/>
        </p:nvPicPr>
        <p:blipFill>
          <a:blip r:embed="rId2"/>
          <a:stretch>
            <a:fillRect/>
          </a:stretch>
        </p:blipFill>
        <p:spPr>
          <a:xfrm>
            <a:off x="1028699" y="365125"/>
            <a:ext cx="1610811" cy="1325563"/>
          </a:xfrm>
          <a:prstGeom prst="rect">
            <a:avLst/>
          </a:prstGeom>
        </p:spPr>
      </p:pic>
    </p:spTree>
    <p:extLst>
      <p:ext uri="{BB962C8B-B14F-4D97-AF65-F5344CB8AC3E}">
        <p14:creationId xmlns:p14="http://schemas.microsoft.com/office/powerpoint/2010/main" val="14732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02E4-7B30-ED46-941C-60D7011ABC21}"/>
              </a:ext>
            </a:extLst>
          </p:cNvPr>
          <p:cNvSpPr>
            <a:spLocks noGrp="1"/>
          </p:cNvSpPr>
          <p:nvPr>
            <p:ph type="title"/>
          </p:nvPr>
        </p:nvSpPr>
        <p:spPr/>
        <p:txBody>
          <a:bodyPr/>
          <a:lstStyle/>
          <a:p>
            <a:r>
              <a:rPr lang="en-US" dirty="0"/>
              <a:t>                California Old Life Members</a:t>
            </a:r>
          </a:p>
        </p:txBody>
      </p:sp>
      <p:sp>
        <p:nvSpPr>
          <p:cNvPr id="3" name="Content Placeholder 2">
            <a:extLst>
              <a:ext uri="{FF2B5EF4-FFF2-40B4-BE49-F238E27FC236}">
                <a16:creationId xmlns:a16="http://schemas.microsoft.com/office/drawing/2014/main" id="{AC236A61-6D5D-EE42-AA10-AB7ED41ECB34}"/>
              </a:ext>
            </a:extLst>
          </p:cNvPr>
          <p:cNvSpPr>
            <a:spLocks noGrp="1"/>
          </p:cNvSpPr>
          <p:nvPr>
            <p:ph idx="1"/>
          </p:nvPr>
        </p:nvSpPr>
        <p:spPr/>
        <p:txBody>
          <a:bodyPr>
            <a:normAutofit lnSpcReduction="10000"/>
          </a:bodyPr>
          <a:lstStyle/>
          <a:p>
            <a:pPr marL="0" indent="0">
              <a:buNone/>
            </a:pPr>
            <a:r>
              <a:rPr lang="en-US" dirty="0"/>
              <a:t>A California Life Member does not have a NSSAR Life number and is not recognized by NSSAR as being a Life Member. </a:t>
            </a:r>
          </a:p>
          <a:p>
            <a:pPr marL="0" indent="0">
              <a:buNone/>
            </a:pPr>
            <a:endParaRPr lang="en-US" dirty="0"/>
          </a:p>
          <a:p>
            <a:pPr marL="0" indent="0">
              <a:buNone/>
            </a:pPr>
            <a:r>
              <a:rPr lang="en-US" dirty="0"/>
              <a:t>The California Life Members dues must be paid by CASSAR to National like any other Regular Member-this is why they MUST be singled out on the Reconciliation Report.</a:t>
            </a:r>
          </a:p>
          <a:p>
            <a:pPr marL="0" indent="0">
              <a:buNone/>
            </a:pPr>
            <a:endParaRPr lang="en-US" dirty="0"/>
          </a:p>
          <a:p>
            <a:pPr marL="0" indent="0">
              <a:buNone/>
            </a:pPr>
            <a:r>
              <a:rPr lang="en-US" dirty="0"/>
              <a:t>You can determine a ”New” Life Member from and ”Old” Life Member by looking at the NSSAR Data Base column under Life Member, new life members will have their NSSAR Life Membership number listed.</a:t>
            </a:r>
          </a:p>
        </p:txBody>
      </p:sp>
      <p:pic>
        <p:nvPicPr>
          <p:cNvPr id="5" name="Picture 4">
            <a:extLst>
              <a:ext uri="{FF2B5EF4-FFF2-40B4-BE49-F238E27FC236}">
                <a16:creationId xmlns:a16="http://schemas.microsoft.com/office/drawing/2014/main" id="{343123E7-8B4F-5947-8C29-930E18C6E03A}"/>
              </a:ext>
            </a:extLst>
          </p:cNvPr>
          <p:cNvPicPr>
            <a:picLocks noChangeAspect="1"/>
          </p:cNvPicPr>
          <p:nvPr/>
        </p:nvPicPr>
        <p:blipFill>
          <a:blip r:embed="rId2"/>
          <a:stretch>
            <a:fillRect/>
          </a:stretch>
        </p:blipFill>
        <p:spPr>
          <a:xfrm>
            <a:off x="1028699" y="365125"/>
            <a:ext cx="1610811" cy="1325563"/>
          </a:xfrm>
          <a:prstGeom prst="rect">
            <a:avLst/>
          </a:prstGeom>
        </p:spPr>
      </p:pic>
    </p:spTree>
    <p:extLst>
      <p:ext uri="{BB962C8B-B14F-4D97-AF65-F5344CB8AC3E}">
        <p14:creationId xmlns:p14="http://schemas.microsoft.com/office/powerpoint/2010/main" val="3200162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3C1F-CE85-2247-B9F0-8ED4157F780A}"/>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339E9052-15ED-9246-B09F-8E1C1FEC7B24}"/>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D3BB69DF-3518-CB48-9BF6-CCBAEF9B345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Life Members-Old Program</a:t>
            </a:r>
          </a:p>
        </p:txBody>
      </p:sp>
      <p:graphicFrame>
        <p:nvGraphicFramePr>
          <p:cNvPr id="5" name="Content Placeholder 3">
            <a:extLst>
              <a:ext uri="{FF2B5EF4-FFF2-40B4-BE49-F238E27FC236}">
                <a16:creationId xmlns:a16="http://schemas.microsoft.com/office/drawing/2014/main" id="{76F0616C-FBD2-3D4C-9A1C-6DB2CBBBE1B0}"/>
              </a:ext>
            </a:extLst>
          </p:cNvPr>
          <p:cNvGraphicFramePr>
            <a:graphicFrameLocks/>
          </p:cNvGraphicFramePr>
          <p:nvPr>
            <p:extLst>
              <p:ext uri="{D42A27DB-BD31-4B8C-83A1-F6EECF244321}">
                <p14:modId xmlns:p14="http://schemas.microsoft.com/office/powerpoint/2010/main" val="1178608485"/>
              </p:ext>
            </p:extLst>
          </p:nvPr>
        </p:nvGraphicFramePr>
        <p:xfrm>
          <a:off x="971550" y="2267744"/>
          <a:ext cx="10248900" cy="3467100"/>
        </p:xfrm>
        <a:graphic>
          <a:graphicData uri="http://schemas.openxmlformats.org/drawingml/2006/table">
            <a:tbl>
              <a:tblPr>
                <a:tableStyleId>{5C22544A-7EE6-4342-B048-85BDC9FD1C3A}</a:tableStyleId>
              </a:tblPr>
              <a:tblGrid>
                <a:gridCol w="676275">
                  <a:extLst>
                    <a:ext uri="{9D8B030D-6E8A-4147-A177-3AD203B41FA5}">
                      <a16:colId xmlns:a16="http://schemas.microsoft.com/office/drawing/2014/main" val="3950540738"/>
                    </a:ext>
                  </a:extLst>
                </a:gridCol>
                <a:gridCol w="685800">
                  <a:extLst>
                    <a:ext uri="{9D8B030D-6E8A-4147-A177-3AD203B41FA5}">
                      <a16:colId xmlns:a16="http://schemas.microsoft.com/office/drawing/2014/main" val="3172335968"/>
                    </a:ext>
                  </a:extLst>
                </a:gridCol>
                <a:gridCol w="876300">
                  <a:extLst>
                    <a:ext uri="{9D8B030D-6E8A-4147-A177-3AD203B41FA5}">
                      <a16:colId xmlns:a16="http://schemas.microsoft.com/office/drawing/2014/main" val="3302644036"/>
                    </a:ext>
                  </a:extLst>
                </a:gridCol>
                <a:gridCol w="1066800">
                  <a:extLst>
                    <a:ext uri="{9D8B030D-6E8A-4147-A177-3AD203B41FA5}">
                      <a16:colId xmlns:a16="http://schemas.microsoft.com/office/drawing/2014/main" val="2307807113"/>
                    </a:ext>
                  </a:extLst>
                </a:gridCol>
                <a:gridCol w="1866900">
                  <a:extLst>
                    <a:ext uri="{9D8B030D-6E8A-4147-A177-3AD203B41FA5}">
                      <a16:colId xmlns:a16="http://schemas.microsoft.com/office/drawing/2014/main" val="2432099231"/>
                    </a:ext>
                  </a:extLst>
                </a:gridCol>
                <a:gridCol w="1609725">
                  <a:extLst>
                    <a:ext uri="{9D8B030D-6E8A-4147-A177-3AD203B41FA5}">
                      <a16:colId xmlns:a16="http://schemas.microsoft.com/office/drawing/2014/main" val="2953854725"/>
                    </a:ext>
                  </a:extLst>
                </a:gridCol>
                <a:gridCol w="927100">
                  <a:extLst>
                    <a:ext uri="{9D8B030D-6E8A-4147-A177-3AD203B41FA5}">
                      <a16:colId xmlns:a16="http://schemas.microsoft.com/office/drawing/2014/main" val="847004188"/>
                    </a:ext>
                  </a:extLst>
                </a:gridCol>
                <a:gridCol w="774700">
                  <a:extLst>
                    <a:ext uri="{9D8B030D-6E8A-4147-A177-3AD203B41FA5}">
                      <a16:colId xmlns:a16="http://schemas.microsoft.com/office/drawing/2014/main" val="3627995567"/>
                    </a:ext>
                  </a:extLst>
                </a:gridCol>
                <a:gridCol w="304800">
                  <a:extLst>
                    <a:ext uri="{9D8B030D-6E8A-4147-A177-3AD203B41FA5}">
                      <a16:colId xmlns:a16="http://schemas.microsoft.com/office/drawing/2014/main" val="3230215281"/>
                    </a:ext>
                  </a:extLst>
                </a:gridCol>
                <a:gridCol w="1460500">
                  <a:extLst>
                    <a:ext uri="{9D8B030D-6E8A-4147-A177-3AD203B41FA5}">
                      <a16:colId xmlns:a16="http://schemas.microsoft.com/office/drawing/2014/main" val="3363169634"/>
                    </a:ext>
                  </a:extLst>
                </a:gridCol>
              </a:tblGrid>
              <a:tr h="165100">
                <a:tc gridSpan="6">
                  <a:txBody>
                    <a:bodyPr/>
                    <a:lstStyle/>
                    <a:p>
                      <a:pPr algn="ctr" fontAlgn="b"/>
                      <a:r>
                        <a:rPr lang="en-US" sz="900" u="none" strike="noStrike">
                          <a:effectLst/>
                        </a:rPr>
                        <a:t>CASSAR LIFE MEMBERS DOCUMENTATION SHEET - OLD PROGRAM</a:t>
                      </a:r>
                      <a:endParaRPr lang="en-US" sz="900" b="1" i="0" u="none" strike="noStrike">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28917768"/>
                  </a:ext>
                </a:extLst>
              </a:tr>
              <a:tr h="165100">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Society:</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Master</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0"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Reconciliation as of January 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2021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783661423"/>
                  </a:ext>
                </a:extLst>
              </a:tr>
              <a:tr h="165100">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0"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828949452"/>
                  </a:ext>
                </a:extLst>
              </a:tr>
              <a:tr h="165100">
                <a:tc gridSpan="6">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773838813"/>
                  </a:ext>
                </a:extLst>
              </a:tr>
              <a:tr h="165100">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Nat'l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First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Middle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Last Name</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Chapter</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Birthdate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Emeritus</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dirty="0">
                          <a:effectLst/>
                        </a:rPr>
                        <a:t> Chapter</a:t>
                      </a:r>
                      <a:endParaRPr lang="en-US"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701963049"/>
                  </a:ext>
                </a:extLst>
              </a:tr>
              <a:tr h="165100">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54665288"/>
                  </a:ext>
                </a:extLst>
              </a:tr>
              <a:tr h="165100">
                <a:tc>
                  <a:txBody>
                    <a:bodyPr/>
                    <a:lstStyle/>
                    <a:p>
                      <a:pPr algn="ctr" fontAlgn="b"/>
                      <a:r>
                        <a:rPr lang="en-US" sz="900" u="none" strike="noStrike">
                          <a:effectLst/>
                        </a:rPr>
                        <a:t>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85568504"/>
                  </a:ext>
                </a:extLst>
              </a:tr>
              <a:tr h="165100">
                <a:tc>
                  <a:txBody>
                    <a:bodyPr/>
                    <a:lstStyle/>
                    <a:p>
                      <a:pPr algn="ctr" fontAlgn="b"/>
                      <a:r>
                        <a:rPr lang="en-US" sz="900" u="none" strike="noStrike">
                          <a:effectLst/>
                        </a:rPr>
                        <a:t>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ctr"/>
                      <a:endParaRPr lang="en-US"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141954104"/>
                  </a:ext>
                </a:extLst>
              </a:tr>
              <a:tr h="165100">
                <a:tc>
                  <a:txBody>
                    <a:bodyPr/>
                    <a:lstStyle/>
                    <a:p>
                      <a:pPr algn="ctr" fontAlgn="b"/>
                      <a:r>
                        <a:rPr lang="en-US" sz="900" u="none" strike="noStrike">
                          <a:effectLst/>
                        </a:rPr>
                        <a:t>3</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b"/>
                      <a:endParaRPr lang="en-US" sz="9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496411338"/>
                  </a:ext>
                </a:extLst>
              </a:tr>
              <a:tr h="165100">
                <a:tc>
                  <a:txBody>
                    <a:bodyPr/>
                    <a:lstStyle/>
                    <a:p>
                      <a:pPr algn="ctr" fontAlgn="b"/>
                      <a:r>
                        <a:rPr lang="en-US" sz="900" u="none" strike="noStrike">
                          <a:effectLst/>
                        </a:rPr>
                        <a:t>4</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074460416"/>
                  </a:ext>
                </a:extLst>
              </a:tr>
              <a:tr h="165100">
                <a:tc>
                  <a:txBody>
                    <a:bodyPr/>
                    <a:lstStyle/>
                    <a:p>
                      <a:pPr algn="ctr" fontAlgn="b"/>
                      <a:r>
                        <a:rPr lang="en-US" sz="900" u="none" strike="noStrike">
                          <a:effectLst/>
                        </a:rPr>
                        <a:t>5</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256735796"/>
                  </a:ext>
                </a:extLst>
              </a:tr>
              <a:tr h="165100">
                <a:tc>
                  <a:txBody>
                    <a:bodyPr/>
                    <a:lstStyle/>
                    <a:p>
                      <a:pPr algn="ctr" fontAlgn="b"/>
                      <a:r>
                        <a:rPr lang="en-US" sz="900" u="none" strike="noStrike">
                          <a:effectLst/>
                        </a:rPr>
                        <a:t>6</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460609314"/>
                  </a:ext>
                </a:extLst>
              </a:tr>
              <a:tr h="165100">
                <a:tc>
                  <a:txBody>
                    <a:bodyPr/>
                    <a:lstStyle/>
                    <a:p>
                      <a:pPr algn="ctr" fontAlgn="b"/>
                      <a:r>
                        <a:rPr lang="en-US" sz="900" u="none" strike="noStrike">
                          <a:effectLst/>
                        </a:rPr>
                        <a:t>7</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708591469"/>
                  </a:ext>
                </a:extLst>
              </a:tr>
              <a:tr h="165100">
                <a:tc>
                  <a:txBody>
                    <a:bodyPr/>
                    <a:lstStyle/>
                    <a:p>
                      <a:pPr algn="ctr" fontAlgn="b"/>
                      <a:r>
                        <a:rPr lang="en-US" sz="900" u="none" strike="noStrike">
                          <a:effectLst/>
                        </a:rPr>
                        <a:t>8</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dirty="0">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285300548"/>
                  </a:ext>
                </a:extLst>
              </a:tr>
              <a:tr h="165100">
                <a:tc>
                  <a:txBody>
                    <a:bodyPr/>
                    <a:lstStyle/>
                    <a:p>
                      <a:pPr algn="ctr" fontAlgn="b"/>
                      <a:r>
                        <a:rPr lang="en-US" sz="900" u="none" strike="noStrike">
                          <a:effectLst/>
                        </a:rPr>
                        <a:t>9</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084249367"/>
                  </a:ext>
                </a:extLst>
              </a:tr>
              <a:tr h="165100">
                <a:tc>
                  <a:txBody>
                    <a:bodyPr/>
                    <a:lstStyle/>
                    <a:p>
                      <a:pPr algn="ctr" fontAlgn="b"/>
                      <a:r>
                        <a:rPr lang="en-US" sz="900" u="none" strike="noStrike">
                          <a:effectLst/>
                        </a:rPr>
                        <a:t>10</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474354636"/>
                  </a:ext>
                </a:extLst>
              </a:tr>
              <a:tr h="165100">
                <a:tc>
                  <a:txBody>
                    <a:bodyPr/>
                    <a:lstStyle/>
                    <a:p>
                      <a:pPr algn="ctr" fontAlgn="b"/>
                      <a:r>
                        <a:rPr lang="en-US" sz="900" u="none" strike="noStrike">
                          <a:effectLst/>
                        </a:rPr>
                        <a:t>11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850491739"/>
                  </a:ext>
                </a:extLst>
              </a:tr>
              <a:tr h="165100">
                <a:tc>
                  <a:txBody>
                    <a:bodyPr/>
                    <a:lstStyle/>
                    <a:p>
                      <a:pPr algn="ctr" fontAlgn="b"/>
                      <a:r>
                        <a:rPr lang="en-US" sz="900" u="none" strike="noStrike">
                          <a:effectLst/>
                        </a:rPr>
                        <a:t>12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094720284"/>
                  </a:ext>
                </a:extLst>
              </a:tr>
              <a:tr h="165100">
                <a:tc>
                  <a:txBody>
                    <a:bodyPr/>
                    <a:lstStyle/>
                    <a:p>
                      <a:pPr algn="ctr" fontAlgn="b"/>
                      <a:r>
                        <a:rPr lang="en-US" sz="900" u="none" strike="noStrike">
                          <a:effectLst/>
                        </a:rPr>
                        <a:t>13</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071853737"/>
                  </a:ext>
                </a:extLst>
              </a:tr>
              <a:tr h="165100">
                <a:tc>
                  <a:txBody>
                    <a:bodyPr/>
                    <a:lstStyle/>
                    <a:p>
                      <a:pPr algn="ctr" fontAlgn="b"/>
                      <a:r>
                        <a:rPr lang="en-US" sz="900" u="none" strike="noStrike">
                          <a:effectLst/>
                        </a:rPr>
                        <a:t>14</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477716859"/>
                  </a:ext>
                </a:extLst>
              </a:tr>
              <a:tr h="165100">
                <a:tc>
                  <a:txBody>
                    <a:bodyPr/>
                    <a:lstStyle/>
                    <a:p>
                      <a:pPr algn="ctr" fontAlgn="b"/>
                      <a:r>
                        <a:rPr lang="en-US" sz="900" u="none" strike="noStrike">
                          <a:effectLst/>
                        </a:rPr>
                        <a:t>15</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dirty="0">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155321930"/>
                  </a:ext>
                </a:extLst>
              </a:tr>
            </a:tbl>
          </a:graphicData>
        </a:graphic>
      </p:graphicFrame>
    </p:spTree>
    <p:extLst>
      <p:ext uri="{BB962C8B-B14F-4D97-AF65-F5344CB8AC3E}">
        <p14:creationId xmlns:p14="http://schemas.microsoft.com/office/powerpoint/2010/main" val="179068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DA0C-3ED8-754B-A10B-D6DC343B98D4}"/>
              </a:ext>
            </a:extLst>
          </p:cNvPr>
          <p:cNvSpPr>
            <a:spLocks noGrp="1"/>
          </p:cNvSpPr>
          <p:nvPr>
            <p:ph type="title"/>
          </p:nvPr>
        </p:nvSpPr>
        <p:spPr/>
        <p:txBody>
          <a:bodyPr/>
          <a:lstStyle/>
          <a:p>
            <a:r>
              <a:rPr lang="en-US" dirty="0"/>
              <a:t>              California New Life Members</a:t>
            </a:r>
          </a:p>
        </p:txBody>
      </p:sp>
      <p:sp>
        <p:nvSpPr>
          <p:cNvPr id="3" name="Content Placeholder 2">
            <a:extLst>
              <a:ext uri="{FF2B5EF4-FFF2-40B4-BE49-F238E27FC236}">
                <a16:creationId xmlns:a16="http://schemas.microsoft.com/office/drawing/2014/main" id="{4409730A-80FE-474E-9AF2-D099AA796143}"/>
              </a:ext>
            </a:extLst>
          </p:cNvPr>
          <p:cNvSpPr>
            <a:spLocks noGrp="1"/>
          </p:cNvSpPr>
          <p:nvPr>
            <p:ph idx="1"/>
          </p:nvPr>
        </p:nvSpPr>
        <p:spPr/>
        <p:txBody>
          <a:bodyPr>
            <a:normAutofit lnSpcReduction="10000"/>
          </a:bodyPr>
          <a:lstStyle/>
          <a:p>
            <a:pPr marL="0" indent="0">
              <a:buNone/>
            </a:pPr>
            <a:r>
              <a:rPr lang="en-US" dirty="0"/>
              <a:t>At the Spring Meeting in 2014 the CASSAR membership voted to change from the “OLD” California Life Program to the NSSAR Program.</a:t>
            </a:r>
          </a:p>
          <a:p>
            <a:pPr marL="0" indent="0">
              <a:buNone/>
            </a:pPr>
            <a:r>
              <a:rPr lang="en-US" dirty="0"/>
              <a:t>After April 2014 a member that desired to become a California Life member had to first become a NSSAR life member and receive a National Life member number. After being accepted as an “National” life member the member could apply to the California Society to be a California Life Member under the “New” program.</a:t>
            </a:r>
          </a:p>
          <a:p>
            <a:pPr marL="0" indent="0">
              <a:buNone/>
            </a:pPr>
            <a:endParaRPr lang="en-US" dirty="0"/>
          </a:p>
          <a:p>
            <a:pPr marL="0" indent="0">
              <a:buNone/>
            </a:pPr>
            <a:r>
              <a:rPr lang="en-US" dirty="0"/>
              <a:t>The New California Life program works in much the same way as the “Old” California program it is just different in how the member becomes a California Society Life Member.</a:t>
            </a:r>
          </a:p>
        </p:txBody>
      </p:sp>
      <p:pic>
        <p:nvPicPr>
          <p:cNvPr id="5" name="Picture 4">
            <a:extLst>
              <a:ext uri="{FF2B5EF4-FFF2-40B4-BE49-F238E27FC236}">
                <a16:creationId xmlns:a16="http://schemas.microsoft.com/office/drawing/2014/main" id="{942D9377-7870-DE46-BC65-5634495047EE}"/>
              </a:ext>
            </a:extLst>
          </p:cNvPr>
          <p:cNvPicPr>
            <a:picLocks noChangeAspect="1"/>
          </p:cNvPicPr>
          <p:nvPr/>
        </p:nvPicPr>
        <p:blipFill>
          <a:blip r:embed="rId2"/>
          <a:stretch>
            <a:fillRect/>
          </a:stretch>
        </p:blipFill>
        <p:spPr>
          <a:xfrm>
            <a:off x="1079499" y="365125"/>
            <a:ext cx="1610811" cy="1325563"/>
          </a:xfrm>
          <a:prstGeom prst="rect">
            <a:avLst/>
          </a:prstGeom>
        </p:spPr>
      </p:pic>
    </p:spTree>
    <p:extLst>
      <p:ext uri="{BB962C8B-B14F-4D97-AF65-F5344CB8AC3E}">
        <p14:creationId xmlns:p14="http://schemas.microsoft.com/office/powerpoint/2010/main" val="202736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8C64-34F0-D44E-B3EE-F3F7DDBACCB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D41DA80-FEAB-A241-B7DD-8DFCF5E264BF}"/>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37DFC451-348C-124F-A8B5-0D2F6E0AD0B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Life Members-New Program</a:t>
            </a:r>
          </a:p>
        </p:txBody>
      </p:sp>
      <p:graphicFrame>
        <p:nvGraphicFramePr>
          <p:cNvPr id="5" name="Content Placeholder 3">
            <a:extLst>
              <a:ext uri="{FF2B5EF4-FFF2-40B4-BE49-F238E27FC236}">
                <a16:creationId xmlns:a16="http://schemas.microsoft.com/office/drawing/2014/main" id="{7FF9FEBD-525F-9D4F-A23B-E8A219206D14}"/>
              </a:ext>
            </a:extLst>
          </p:cNvPr>
          <p:cNvGraphicFramePr>
            <a:graphicFrameLocks/>
          </p:cNvGraphicFramePr>
          <p:nvPr>
            <p:extLst>
              <p:ext uri="{D42A27DB-BD31-4B8C-83A1-F6EECF244321}">
                <p14:modId xmlns:p14="http://schemas.microsoft.com/office/powerpoint/2010/main" val="2121839595"/>
              </p:ext>
            </p:extLst>
          </p:nvPr>
        </p:nvGraphicFramePr>
        <p:xfrm>
          <a:off x="838199" y="1921267"/>
          <a:ext cx="10730499" cy="4284324"/>
        </p:xfrm>
        <a:graphic>
          <a:graphicData uri="http://schemas.openxmlformats.org/drawingml/2006/table">
            <a:tbl>
              <a:tblPr>
                <a:tableStyleId>{5C22544A-7EE6-4342-B048-85BDC9FD1C3A}</a:tableStyleId>
              </a:tblPr>
              <a:tblGrid>
                <a:gridCol w="485909">
                  <a:extLst>
                    <a:ext uri="{9D8B030D-6E8A-4147-A177-3AD203B41FA5}">
                      <a16:colId xmlns:a16="http://schemas.microsoft.com/office/drawing/2014/main" val="4256084518"/>
                    </a:ext>
                  </a:extLst>
                </a:gridCol>
                <a:gridCol w="1025808">
                  <a:extLst>
                    <a:ext uri="{9D8B030D-6E8A-4147-A177-3AD203B41FA5}">
                      <a16:colId xmlns:a16="http://schemas.microsoft.com/office/drawing/2014/main" val="461679622"/>
                    </a:ext>
                  </a:extLst>
                </a:gridCol>
                <a:gridCol w="1025808">
                  <a:extLst>
                    <a:ext uri="{9D8B030D-6E8A-4147-A177-3AD203B41FA5}">
                      <a16:colId xmlns:a16="http://schemas.microsoft.com/office/drawing/2014/main" val="266123169"/>
                    </a:ext>
                  </a:extLst>
                </a:gridCol>
                <a:gridCol w="1205775">
                  <a:extLst>
                    <a:ext uri="{9D8B030D-6E8A-4147-A177-3AD203B41FA5}">
                      <a16:colId xmlns:a16="http://schemas.microsoft.com/office/drawing/2014/main" val="130650961"/>
                    </a:ext>
                  </a:extLst>
                </a:gridCol>
                <a:gridCol w="2645507">
                  <a:extLst>
                    <a:ext uri="{9D8B030D-6E8A-4147-A177-3AD203B41FA5}">
                      <a16:colId xmlns:a16="http://schemas.microsoft.com/office/drawing/2014/main" val="3810354973"/>
                    </a:ext>
                  </a:extLst>
                </a:gridCol>
                <a:gridCol w="2285576">
                  <a:extLst>
                    <a:ext uri="{9D8B030D-6E8A-4147-A177-3AD203B41FA5}">
                      <a16:colId xmlns:a16="http://schemas.microsoft.com/office/drawing/2014/main" val="2584956617"/>
                    </a:ext>
                  </a:extLst>
                </a:gridCol>
                <a:gridCol w="1097795">
                  <a:extLst>
                    <a:ext uri="{9D8B030D-6E8A-4147-A177-3AD203B41FA5}">
                      <a16:colId xmlns:a16="http://schemas.microsoft.com/office/drawing/2014/main" val="1317302860"/>
                    </a:ext>
                  </a:extLst>
                </a:gridCol>
                <a:gridCol w="958321">
                  <a:extLst>
                    <a:ext uri="{9D8B030D-6E8A-4147-A177-3AD203B41FA5}">
                      <a16:colId xmlns:a16="http://schemas.microsoft.com/office/drawing/2014/main" val="1657720889"/>
                    </a:ext>
                  </a:extLst>
                </a:gridCol>
              </a:tblGrid>
              <a:tr h="238018">
                <a:tc gridSpan="6">
                  <a:txBody>
                    <a:bodyPr/>
                    <a:lstStyle/>
                    <a:p>
                      <a:pPr algn="ctr" fontAlgn="b"/>
                      <a:r>
                        <a:rPr lang="en-US" sz="900" u="none" strike="noStrike">
                          <a:effectLst/>
                        </a:rPr>
                        <a:t>CASSAR LIFE MEMBERS DOCUMENTATION SHEET - NEW PROGRAM</a:t>
                      </a:r>
                      <a:endParaRPr lang="en-US" sz="900" b="1" i="0" u="none" strike="noStrike">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075013553"/>
                  </a:ext>
                </a:extLst>
              </a:tr>
              <a:tr h="238018">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Society:</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Master</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0"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Reconciliation as of January 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2021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637873315"/>
                  </a:ext>
                </a:extLst>
              </a:tr>
              <a:tr h="238018">
                <a:tc gridSpan="6">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931272180"/>
                  </a:ext>
                </a:extLst>
              </a:tr>
              <a:tr h="238018">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dirty="0">
                          <a:effectLst/>
                        </a:rPr>
                        <a:t> </a:t>
                      </a:r>
                      <a:endParaRPr lang="en-US" sz="900" b="0" i="1" u="none" strike="noStrike" dirty="0">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298052380"/>
                  </a:ext>
                </a:extLst>
              </a:tr>
              <a:tr h="238018">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Nat'l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First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Middle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Last Name</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Chapter</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Birthdate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1000" u="sng" strike="noStrike">
                          <a:effectLst/>
                        </a:rPr>
                        <a:t>Emeritus</a:t>
                      </a:r>
                      <a:endParaRPr lang="en-US" sz="10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04064970"/>
                  </a:ext>
                </a:extLst>
              </a:tr>
              <a:tr h="238018">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773736469"/>
                  </a:ext>
                </a:extLst>
              </a:tr>
              <a:tr h="238018">
                <a:tc>
                  <a:txBody>
                    <a:bodyPr/>
                    <a:lstStyle/>
                    <a:p>
                      <a:pPr algn="ctr" fontAlgn="b"/>
                      <a:r>
                        <a:rPr lang="en-US" sz="900" u="none" strike="noStrike">
                          <a:effectLst/>
                        </a:rPr>
                        <a:t>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70513154"/>
                  </a:ext>
                </a:extLst>
              </a:tr>
              <a:tr h="238018">
                <a:tc>
                  <a:txBody>
                    <a:bodyPr/>
                    <a:lstStyle/>
                    <a:p>
                      <a:pPr algn="ctr" fontAlgn="b"/>
                      <a:r>
                        <a:rPr lang="en-US" sz="900" u="none" strike="noStrike">
                          <a:effectLst/>
                        </a:rPr>
                        <a:t>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656029843"/>
                  </a:ext>
                </a:extLst>
              </a:tr>
              <a:tr h="238018">
                <a:tc>
                  <a:txBody>
                    <a:bodyPr/>
                    <a:lstStyle/>
                    <a:p>
                      <a:pPr algn="ctr" fontAlgn="b"/>
                      <a:r>
                        <a:rPr lang="en-US" sz="900" u="none" strike="noStrike">
                          <a:effectLst/>
                        </a:rPr>
                        <a:t>3</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493725933"/>
                  </a:ext>
                </a:extLst>
              </a:tr>
              <a:tr h="238018">
                <a:tc>
                  <a:txBody>
                    <a:bodyPr/>
                    <a:lstStyle/>
                    <a:p>
                      <a:pPr algn="ctr" fontAlgn="b"/>
                      <a:r>
                        <a:rPr lang="en-US" sz="900" u="none" strike="noStrike">
                          <a:effectLst/>
                        </a:rPr>
                        <a:t>4</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95409753"/>
                  </a:ext>
                </a:extLst>
              </a:tr>
              <a:tr h="238018">
                <a:tc>
                  <a:txBody>
                    <a:bodyPr/>
                    <a:lstStyle/>
                    <a:p>
                      <a:pPr algn="ctr" fontAlgn="b"/>
                      <a:r>
                        <a:rPr lang="en-US" sz="900" u="none" strike="noStrike">
                          <a:effectLst/>
                        </a:rPr>
                        <a:t>5</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477317380"/>
                  </a:ext>
                </a:extLst>
              </a:tr>
              <a:tr h="238018">
                <a:tc>
                  <a:txBody>
                    <a:bodyPr/>
                    <a:lstStyle/>
                    <a:p>
                      <a:pPr algn="ctr" fontAlgn="b"/>
                      <a:r>
                        <a:rPr lang="en-US" sz="900" u="none" strike="noStrike">
                          <a:effectLst/>
                        </a:rPr>
                        <a:t>6</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492197233"/>
                  </a:ext>
                </a:extLst>
              </a:tr>
              <a:tr h="238018">
                <a:tc>
                  <a:txBody>
                    <a:bodyPr/>
                    <a:lstStyle/>
                    <a:p>
                      <a:pPr algn="ctr" fontAlgn="b"/>
                      <a:r>
                        <a:rPr lang="en-US" sz="900" u="none" strike="noStrike">
                          <a:effectLst/>
                        </a:rPr>
                        <a:t>7</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77118955"/>
                  </a:ext>
                </a:extLst>
              </a:tr>
              <a:tr h="238018">
                <a:tc>
                  <a:txBody>
                    <a:bodyPr/>
                    <a:lstStyle/>
                    <a:p>
                      <a:pPr algn="ctr" fontAlgn="b"/>
                      <a:r>
                        <a:rPr lang="en-US" sz="900" u="none" strike="noStrike">
                          <a:effectLst/>
                        </a:rPr>
                        <a:t>8</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257491354"/>
                  </a:ext>
                </a:extLst>
              </a:tr>
              <a:tr h="238018">
                <a:tc>
                  <a:txBody>
                    <a:bodyPr/>
                    <a:lstStyle/>
                    <a:p>
                      <a:pPr algn="ctr" fontAlgn="b"/>
                      <a:r>
                        <a:rPr lang="en-US" sz="900" u="none" strike="noStrike" dirty="0">
                          <a:effectLst/>
                        </a:rPr>
                        <a:t>9</a:t>
                      </a:r>
                      <a:endParaRPr lang="en-US" sz="900" b="1" i="0" u="none" strike="noStrike" dirty="0">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4546143"/>
                  </a:ext>
                </a:extLst>
              </a:tr>
              <a:tr h="238018">
                <a:tc>
                  <a:txBody>
                    <a:bodyPr/>
                    <a:lstStyle/>
                    <a:p>
                      <a:pPr algn="ctr" fontAlgn="b"/>
                      <a:r>
                        <a:rPr lang="en-US" sz="900" u="none" strike="noStrike">
                          <a:effectLst/>
                        </a:rPr>
                        <a:t>10</a:t>
                      </a:r>
                      <a:endParaRPr lang="en-US" sz="900" b="1" i="0" u="none" strike="noStrike" dirty="0">
                        <a:effectLst/>
                        <a:latin typeface="Times New Roman" panose="02020603050405020304" pitchFamily="18" charset="0"/>
                      </a:endParaRPr>
                    </a:p>
                  </a:txBody>
                  <a:tcPr marL="9525" marR="9525" marT="9525" marB="0" anchor="b"/>
                </a:tc>
                <a:tc>
                  <a:txBody>
                    <a:bodyPr/>
                    <a:lstStyle/>
                    <a:p>
                      <a:pPr algn="ctr"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t"/>
                      <a:endParaRPr lang="en-US" sz="9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4044492688"/>
                  </a:ext>
                </a:extLst>
              </a:tr>
              <a:tr h="238018">
                <a:tc>
                  <a:txBody>
                    <a:bodyPr/>
                    <a:lstStyle/>
                    <a:p>
                      <a:pPr algn="ctr" fontAlgn="b"/>
                      <a:r>
                        <a:rPr lang="en-US" sz="900" u="none" strike="noStrike">
                          <a:effectLst/>
                        </a:rPr>
                        <a:t>11</a:t>
                      </a:r>
                      <a:endParaRPr lang="en-US" sz="900" b="1" i="0" u="none" strike="noStrike" dirty="0">
                        <a:effectLst/>
                        <a:latin typeface="Times New Roman" panose="02020603050405020304" pitchFamily="18" charset="0"/>
                      </a:endParaRPr>
                    </a:p>
                  </a:txBody>
                  <a:tcPr marL="9525" marR="9525" marT="9525" marB="0" anchor="b"/>
                </a:tc>
                <a:tc>
                  <a:txBody>
                    <a:bodyPr/>
                    <a:lstStyle/>
                    <a:p>
                      <a:pPr algn="ctr" fontAlgn="t"/>
                      <a:endParaRPr lang="en-US" sz="900" b="0" i="0" u="none" strike="noStrike" dirty="0">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ctr"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927948649"/>
                  </a:ext>
                </a:extLst>
              </a:tr>
              <a:tr h="238018">
                <a:tc>
                  <a:txBody>
                    <a:bodyPr/>
                    <a:lstStyle/>
                    <a:p>
                      <a:pPr algn="ctr" fontAlgn="b"/>
                      <a:r>
                        <a:rPr lang="en-US" sz="900" u="none" strike="noStrike">
                          <a:effectLst/>
                        </a:rPr>
                        <a:t>12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n-US" sz="9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endParaRPr lang="en-US" sz="900" b="0" i="0" u="none" strike="noStrike" dirty="0">
                        <a:effectLst/>
                        <a:latin typeface="Arial" panose="020B0604020202020204" pitchFamily="34" charset="0"/>
                      </a:endParaRPr>
                    </a:p>
                  </a:txBody>
                  <a:tcPr marL="9525" marR="9525" marT="9525" marB="0" anchor="ctr"/>
                </a:tc>
                <a:tc>
                  <a:txBody>
                    <a:bodyPr/>
                    <a:lstStyle/>
                    <a:p>
                      <a:pPr algn="ctr" fontAlgn="b"/>
                      <a:endParaRPr lang="en-US"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293252137"/>
                  </a:ext>
                </a:extLst>
              </a:tr>
            </a:tbl>
          </a:graphicData>
        </a:graphic>
      </p:graphicFrame>
    </p:spTree>
    <p:extLst>
      <p:ext uri="{BB962C8B-B14F-4D97-AF65-F5344CB8AC3E}">
        <p14:creationId xmlns:p14="http://schemas.microsoft.com/office/powerpoint/2010/main" val="269130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B044-EF81-DD45-87CC-3665556F9B1B}"/>
              </a:ext>
            </a:extLst>
          </p:cNvPr>
          <p:cNvSpPr>
            <a:spLocks noGrp="1"/>
          </p:cNvSpPr>
          <p:nvPr>
            <p:ph type="ctrTitle"/>
          </p:nvPr>
        </p:nvSpPr>
        <p:spPr>
          <a:xfrm>
            <a:off x="1202267" y="1257828"/>
            <a:ext cx="10058400" cy="655066"/>
          </a:xfrm>
        </p:spPr>
        <p:txBody>
          <a:bodyPr>
            <a:normAutofit fontScale="90000"/>
          </a:bodyPr>
          <a:lstStyle/>
          <a:p>
            <a:r>
              <a:rPr lang="en-US" b="1" i="1" dirty="0">
                <a:latin typeface="Georgia" panose="02040502050405020303" pitchFamily="18" charset="0"/>
              </a:rPr>
              <a:t>Open Forum</a:t>
            </a:r>
            <a:br>
              <a:rPr lang="en-US" b="1" i="1" dirty="0">
                <a:latin typeface="Georgia" panose="02040502050405020303" pitchFamily="18" charset="0"/>
              </a:rPr>
            </a:br>
            <a:r>
              <a:rPr lang="en-US" sz="3100" b="1" i="1" dirty="0">
                <a:latin typeface="Georgia" panose="02040502050405020303" pitchFamily="18" charset="0"/>
              </a:rPr>
              <a:t>Dues Campaign and CASSAR Member Reconciliation</a:t>
            </a:r>
          </a:p>
        </p:txBody>
      </p:sp>
      <p:sp>
        <p:nvSpPr>
          <p:cNvPr id="3" name="Subtitle 2">
            <a:extLst>
              <a:ext uri="{FF2B5EF4-FFF2-40B4-BE49-F238E27FC236}">
                <a16:creationId xmlns:a16="http://schemas.microsoft.com/office/drawing/2014/main" id="{27F3D1B7-F321-2F44-96A5-28AFFEFC6530}"/>
              </a:ext>
            </a:extLst>
          </p:cNvPr>
          <p:cNvSpPr>
            <a:spLocks noGrp="1"/>
          </p:cNvSpPr>
          <p:nvPr>
            <p:ph type="subTitle" idx="1"/>
          </p:nvPr>
        </p:nvSpPr>
        <p:spPr>
          <a:xfrm>
            <a:off x="1767154" y="4767208"/>
            <a:ext cx="8900845" cy="490591"/>
          </a:xfrm>
        </p:spPr>
        <p:txBody>
          <a:bodyPr>
            <a:noAutofit/>
          </a:bodyPr>
          <a:lstStyle/>
          <a:p>
            <a:r>
              <a:rPr lang="en-US" sz="3200" b="1" i="1" dirty="0"/>
              <a:t>California Society</a:t>
            </a:r>
          </a:p>
          <a:p>
            <a:r>
              <a:rPr lang="en-US" sz="3200" b="1" i="1" dirty="0"/>
              <a:t>Training Session</a:t>
            </a:r>
          </a:p>
        </p:txBody>
      </p:sp>
      <p:pic>
        <p:nvPicPr>
          <p:cNvPr id="6" name="Picture 5">
            <a:extLst>
              <a:ext uri="{FF2B5EF4-FFF2-40B4-BE49-F238E27FC236}">
                <a16:creationId xmlns:a16="http://schemas.microsoft.com/office/drawing/2014/main" id="{9FEC7811-E854-8646-BE3A-19D97F753F30}"/>
              </a:ext>
            </a:extLst>
          </p:cNvPr>
          <p:cNvPicPr>
            <a:picLocks noChangeAspect="1"/>
          </p:cNvPicPr>
          <p:nvPr/>
        </p:nvPicPr>
        <p:blipFill>
          <a:blip r:embed="rId2"/>
          <a:stretch>
            <a:fillRect/>
          </a:stretch>
        </p:blipFill>
        <p:spPr>
          <a:xfrm>
            <a:off x="4522126" y="1877105"/>
            <a:ext cx="3390900" cy="2790428"/>
          </a:xfrm>
          <a:prstGeom prst="rect">
            <a:avLst/>
          </a:prstGeom>
        </p:spPr>
      </p:pic>
    </p:spTree>
    <p:extLst>
      <p:ext uri="{BB962C8B-B14F-4D97-AF65-F5344CB8AC3E}">
        <p14:creationId xmlns:p14="http://schemas.microsoft.com/office/powerpoint/2010/main" val="912421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DA2E-547B-5F4E-A5C8-7E27D08C5BA1}"/>
              </a:ext>
            </a:extLst>
          </p:cNvPr>
          <p:cNvSpPr>
            <a:spLocks noGrp="1"/>
          </p:cNvSpPr>
          <p:nvPr>
            <p:ph type="title"/>
          </p:nvPr>
        </p:nvSpPr>
        <p:spPr/>
        <p:txBody>
          <a:bodyPr/>
          <a:lstStyle/>
          <a:p>
            <a:r>
              <a:rPr lang="en-US" dirty="0"/>
              <a:t>                NSSAR Life Member</a:t>
            </a:r>
          </a:p>
        </p:txBody>
      </p:sp>
      <p:sp>
        <p:nvSpPr>
          <p:cNvPr id="3" name="Content Placeholder 2">
            <a:extLst>
              <a:ext uri="{FF2B5EF4-FFF2-40B4-BE49-F238E27FC236}">
                <a16:creationId xmlns:a16="http://schemas.microsoft.com/office/drawing/2014/main" id="{0A804330-1117-9343-91E5-2255BD68DCA0}"/>
              </a:ext>
            </a:extLst>
          </p:cNvPr>
          <p:cNvSpPr>
            <a:spLocks noGrp="1"/>
          </p:cNvSpPr>
          <p:nvPr>
            <p:ph idx="1"/>
          </p:nvPr>
        </p:nvSpPr>
        <p:spPr/>
        <p:txBody>
          <a:bodyPr/>
          <a:lstStyle/>
          <a:p>
            <a:pPr marL="0" indent="0">
              <a:buNone/>
            </a:pPr>
            <a:r>
              <a:rPr lang="en-US" dirty="0"/>
              <a:t>A California Society member may have paid to become a NSSAR Life member and received his national number and decided not to become a California Society Life Member for a variety of reason, the cost, planning to move out of state, </a:t>
            </a:r>
            <a:r>
              <a:rPr lang="en-US" dirty="0" err="1"/>
              <a:t>ect</a:t>
            </a:r>
            <a:r>
              <a:rPr lang="en-US" dirty="0"/>
              <a:t>.</a:t>
            </a:r>
          </a:p>
          <a:p>
            <a:pPr marL="0" indent="0">
              <a:buNone/>
            </a:pPr>
            <a:endParaRPr lang="en-US" sz="1600" dirty="0"/>
          </a:p>
          <a:p>
            <a:pPr marL="0" indent="0">
              <a:buNone/>
            </a:pPr>
            <a:r>
              <a:rPr lang="en-US" dirty="0"/>
              <a:t>If a California Society member paid to be a NSSAR life member but did not apply to be a California Life member then he is a </a:t>
            </a:r>
            <a:r>
              <a:rPr lang="en-US" b="1" u="sng" dirty="0"/>
              <a:t>NSSAR life member only</a:t>
            </a:r>
            <a:r>
              <a:rPr lang="en-US" dirty="0"/>
              <a:t> and must pay both chapter dues and California State dues during the dues campaign.</a:t>
            </a:r>
          </a:p>
          <a:p>
            <a:pPr marL="0" indent="0">
              <a:buNone/>
            </a:pPr>
            <a:r>
              <a:rPr lang="en-US" dirty="0"/>
              <a:t>Chapters need to keep track of NSSAR Life Members.</a:t>
            </a:r>
          </a:p>
        </p:txBody>
      </p:sp>
      <p:pic>
        <p:nvPicPr>
          <p:cNvPr id="4" name="Picture 3">
            <a:extLst>
              <a:ext uri="{FF2B5EF4-FFF2-40B4-BE49-F238E27FC236}">
                <a16:creationId xmlns:a16="http://schemas.microsoft.com/office/drawing/2014/main" id="{16C3EE71-3F53-D546-B4C9-CF0C4F9170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1292" y="370768"/>
            <a:ext cx="1453662" cy="1141510"/>
          </a:xfrm>
          <a:prstGeom prst="rect">
            <a:avLst/>
          </a:prstGeom>
          <a:noFill/>
        </p:spPr>
      </p:pic>
    </p:spTree>
    <p:extLst>
      <p:ext uri="{BB962C8B-B14F-4D97-AF65-F5344CB8AC3E}">
        <p14:creationId xmlns:p14="http://schemas.microsoft.com/office/powerpoint/2010/main" val="98961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B02A-30BC-4640-8C61-C7FBCBC4378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92578DA-1F0E-294F-8433-2ED00BB844B7}"/>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029087E3-8541-AE4F-B50C-3FB0FE66A1B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NSSAR-Life Member</a:t>
            </a:r>
          </a:p>
        </p:txBody>
      </p:sp>
      <p:graphicFrame>
        <p:nvGraphicFramePr>
          <p:cNvPr id="5" name="Content Placeholder 3">
            <a:extLst>
              <a:ext uri="{FF2B5EF4-FFF2-40B4-BE49-F238E27FC236}">
                <a16:creationId xmlns:a16="http://schemas.microsoft.com/office/drawing/2014/main" id="{A8C4E414-0CB4-6C46-B214-690F8D13DC27}"/>
              </a:ext>
            </a:extLst>
          </p:cNvPr>
          <p:cNvGraphicFramePr>
            <a:graphicFrameLocks/>
          </p:cNvGraphicFramePr>
          <p:nvPr>
            <p:extLst>
              <p:ext uri="{D42A27DB-BD31-4B8C-83A1-F6EECF244321}">
                <p14:modId xmlns:p14="http://schemas.microsoft.com/office/powerpoint/2010/main" val="3328313415"/>
              </p:ext>
            </p:extLst>
          </p:nvPr>
        </p:nvGraphicFramePr>
        <p:xfrm>
          <a:off x="1006867" y="1941817"/>
          <a:ext cx="10346933" cy="3914457"/>
        </p:xfrm>
        <a:graphic>
          <a:graphicData uri="http://schemas.openxmlformats.org/drawingml/2006/table">
            <a:tbl>
              <a:tblPr>
                <a:tableStyleId>{5C22544A-7EE6-4342-B048-85BDC9FD1C3A}</a:tableStyleId>
              </a:tblPr>
              <a:tblGrid>
                <a:gridCol w="1420952">
                  <a:extLst>
                    <a:ext uri="{9D8B030D-6E8A-4147-A177-3AD203B41FA5}">
                      <a16:colId xmlns:a16="http://schemas.microsoft.com/office/drawing/2014/main" val="1479817433"/>
                    </a:ext>
                  </a:extLst>
                </a:gridCol>
                <a:gridCol w="1387597">
                  <a:extLst>
                    <a:ext uri="{9D8B030D-6E8A-4147-A177-3AD203B41FA5}">
                      <a16:colId xmlns:a16="http://schemas.microsoft.com/office/drawing/2014/main" val="4148947171"/>
                    </a:ext>
                  </a:extLst>
                </a:gridCol>
                <a:gridCol w="1947972">
                  <a:extLst>
                    <a:ext uri="{9D8B030D-6E8A-4147-A177-3AD203B41FA5}">
                      <a16:colId xmlns:a16="http://schemas.microsoft.com/office/drawing/2014/main" val="1833051041"/>
                    </a:ext>
                  </a:extLst>
                </a:gridCol>
                <a:gridCol w="1901274">
                  <a:extLst>
                    <a:ext uri="{9D8B030D-6E8A-4147-A177-3AD203B41FA5}">
                      <a16:colId xmlns:a16="http://schemas.microsoft.com/office/drawing/2014/main" val="1558798128"/>
                    </a:ext>
                  </a:extLst>
                </a:gridCol>
                <a:gridCol w="1420952">
                  <a:extLst>
                    <a:ext uri="{9D8B030D-6E8A-4147-A177-3AD203B41FA5}">
                      <a16:colId xmlns:a16="http://schemas.microsoft.com/office/drawing/2014/main" val="2394399209"/>
                    </a:ext>
                  </a:extLst>
                </a:gridCol>
                <a:gridCol w="2268186">
                  <a:extLst>
                    <a:ext uri="{9D8B030D-6E8A-4147-A177-3AD203B41FA5}">
                      <a16:colId xmlns:a16="http://schemas.microsoft.com/office/drawing/2014/main" val="1329025910"/>
                    </a:ext>
                  </a:extLst>
                </a:gridCol>
              </a:tblGrid>
              <a:tr h="200228">
                <a:tc gridSpan="6">
                  <a:txBody>
                    <a:bodyPr/>
                    <a:lstStyle/>
                    <a:p>
                      <a:pPr algn="ctr" fontAlgn="b"/>
                      <a:r>
                        <a:rPr lang="en-US" sz="900" u="none" strike="noStrike">
                          <a:effectLst/>
                        </a:rPr>
                        <a:t>NATIONAL LIFE MEMBERS DOCUMENTATION SHEET</a:t>
                      </a:r>
                      <a:endParaRPr lang="en-US" sz="900" b="1" i="0" u="none" strike="noStrike">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0338663"/>
                  </a:ext>
                </a:extLst>
              </a:tr>
              <a:tr h="510581">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Society:</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Master</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0"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Reconciliation as of January 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2021</a:t>
                      </a:r>
                      <a:endParaRPr lang="en-US" sz="900" b="1"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965305074"/>
                  </a:ext>
                </a:extLst>
              </a:tr>
              <a:tr h="200228">
                <a:tc>
                  <a:txBody>
                    <a:bodyPr/>
                    <a:lstStyle/>
                    <a:p>
                      <a:pPr algn="l" fontAlgn="b"/>
                      <a:r>
                        <a:rPr lang="en-US" sz="800" u="none" strike="noStrike">
                          <a:effectLst/>
                        </a:rPr>
                        <a:t> </a:t>
                      </a:r>
                      <a:endParaRPr lang="en-US" sz="800" b="0" i="0" u="none" strike="noStrike">
                        <a:solidFill>
                          <a:srgbClr val="FF0000"/>
                        </a:solidFill>
                        <a:effectLst/>
                        <a:latin typeface="Times New Roman" panose="02020603050405020304" pitchFamily="18" charset="0"/>
                      </a:endParaRPr>
                    </a:p>
                  </a:txBody>
                  <a:tcPr marL="171450" marR="9525" marT="9525" marB="0" anchor="b"/>
                </a:tc>
                <a:tc>
                  <a:txBody>
                    <a:bodyPr/>
                    <a:lstStyle/>
                    <a:p>
                      <a:pPr algn="l" fontAlgn="b"/>
                      <a:r>
                        <a:rPr lang="en-US" sz="900" u="none" strike="noStrike">
                          <a:effectLst/>
                        </a:rPr>
                        <a:t> </a:t>
                      </a:r>
                      <a:endParaRPr lang="en-US" sz="900" b="1" i="0" u="none" strike="noStrike">
                        <a:solidFill>
                          <a:srgbClr val="FF0000"/>
                        </a:solidFill>
                        <a:effectLst/>
                        <a:latin typeface="Times New Roman" panose="02020603050405020304" pitchFamily="18" charset="0"/>
                      </a:endParaRPr>
                    </a:p>
                  </a:txBody>
                  <a:tcPr marL="171450" marR="9525" marT="9525" marB="0" anchor="b"/>
                </a:tc>
                <a:tc>
                  <a:txBody>
                    <a:bodyPr/>
                    <a:lstStyle/>
                    <a:p>
                      <a:pPr algn="l" fontAlgn="b"/>
                      <a:r>
                        <a:rPr lang="en-US" sz="900" u="none" strike="noStrike">
                          <a:effectLst/>
                        </a:rPr>
                        <a:t> </a:t>
                      </a:r>
                      <a:endParaRPr lang="en-US" sz="900" b="1" i="0" u="none" strike="noStrike">
                        <a:solidFill>
                          <a:srgbClr val="FF0000"/>
                        </a:solidFill>
                        <a:effectLst/>
                        <a:latin typeface="Times New Roman" panose="02020603050405020304" pitchFamily="18" charset="0"/>
                      </a:endParaRPr>
                    </a:p>
                  </a:txBody>
                  <a:tcPr marL="171450" marR="9525" marT="9525" marB="0" anchor="b"/>
                </a:tc>
                <a:tc>
                  <a:txBody>
                    <a:bodyPr/>
                    <a:lstStyle/>
                    <a:p>
                      <a:pPr algn="l" fontAlgn="b"/>
                      <a:r>
                        <a:rPr lang="en-US" sz="900" u="none" strike="noStrike">
                          <a:effectLst/>
                        </a:rPr>
                        <a:t> </a:t>
                      </a:r>
                      <a:endParaRPr lang="en-US" sz="900" b="1" i="0" u="none" strike="noStrike">
                        <a:solidFill>
                          <a:srgbClr val="FF0000"/>
                        </a:solidFill>
                        <a:effectLst/>
                        <a:latin typeface="Times New Roman" panose="02020603050405020304" pitchFamily="18" charset="0"/>
                      </a:endParaRPr>
                    </a:p>
                  </a:txBody>
                  <a:tcPr marL="171450" marR="9525" marT="9525" marB="0" anchor="b"/>
                </a:tc>
                <a:tc>
                  <a:txBody>
                    <a:bodyPr/>
                    <a:lstStyle/>
                    <a:p>
                      <a:pPr algn="l" fontAlgn="b"/>
                      <a:r>
                        <a:rPr lang="en-US" sz="900" u="none" strike="noStrike">
                          <a:effectLst/>
                        </a:rPr>
                        <a:t> </a:t>
                      </a:r>
                      <a:endParaRPr lang="en-US" sz="900" b="1" i="0" u="none" strike="noStrike">
                        <a:solidFill>
                          <a:srgbClr val="FF0000"/>
                        </a:solidFill>
                        <a:effectLst/>
                        <a:latin typeface="Times New Roman" panose="02020603050405020304" pitchFamily="18" charset="0"/>
                      </a:endParaRPr>
                    </a:p>
                  </a:txBody>
                  <a:tcPr marL="171450" marR="9525" marT="9525" marB="0" anchor="b"/>
                </a:tc>
                <a:tc>
                  <a:txBody>
                    <a:bodyPr/>
                    <a:lstStyle/>
                    <a:p>
                      <a:pPr algn="l" fontAlgn="b"/>
                      <a:r>
                        <a:rPr lang="en-US" sz="900" u="none" strike="noStrike">
                          <a:effectLst/>
                        </a:rPr>
                        <a:t> </a:t>
                      </a:r>
                      <a:endParaRPr lang="en-US" sz="900" b="1" i="0" u="none" strike="noStrike">
                        <a:solidFill>
                          <a:srgbClr val="FF0000"/>
                        </a:solidFill>
                        <a:effectLst/>
                        <a:latin typeface="Times New Roman" panose="02020603050405020304" pitchFamily="18" charset="0"/>
                      </a:endParaRPr>
                    </a:p>
                  </a:txBody>
                  <a:tcPr marL="171450" marR="9525" marT="9525" marB="0" anchor="b"/>
                </a:tc>
                <a:extLst>
                  <a:ext uri="{0D108BD9-81ED-4DB2-BD59-A6C34878D82A}">
                    <a16:rowId xmlns:a16="http://schemas.microsoft.com/office/drawing/2014/main" val="1099459141"/>
                  </a:ext>
                </a:extLst>
              </a:tr>
              <a:tr h="200228">
                <a:tc gridSpan="6">
                  <a:txBody>
                    <a:bodyPr/>
                    <a:lstStyle/>
                    <a:p>
                      <a:pPr algn="ctr" fontAlgn="b"/>
                      <a:r>
                        <a:rPr lang="en-US" sz="900" u="none" strike="noStrike">
                          <a:effectLst/>
                        </a:rPr>
                        <a:t>Do not include CASSAR Life Members whose National dues are paid under the CASSAR LM Fund</a:t>
                      </a:r>
                      <a:endParaRPr lang="en-US" sz="900" b="1" i="1" u="none" strike="noStrike">
                        <a:solidFill>
                          <a:srgbClr val="993300"/>
                        </a:solidFill>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456798"/>
                  </a:ext>
                </a:extLst>
              </a:tr>
              <a:tr h="200228">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Nat'l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Natl Life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First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Middle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Last Name</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3327665696"/>
                  </a:ext>
                </a:extLst>
              </a:tr>
              <a:tr h="200228">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358089385"/>
                  </a:ext>
                </a:extLst>
              </a:tr>
              <a:tr h="200228">
                <a:tc>
                  <a:txBody>
                    <a:bodyPr/>
                    <a:lstStyle/>
                    <a:p>
                      <a:pPr algn="ctr" fontAlgn="b"/>
                      <a:r>
                        <a:rPr lang="en-US" sz="900" u="none" strike="noStrike">
                          <a:effectLst/>
                        </a:rPr>
                        <a:t>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4271005548"/>
                  </a:ext>
                </a:extLst>
              </a:tr>
              <a:tr h="200228">
                <a:tc>
                  <a:txBody>
                    <a:bodyPr/>
                    <a:lstStyle/>
                    <a:p>
                      <a:pPr algn="ctr" fontAlgn="b"/>
                      <a:r>
                        <a:rPr lang="en-US" sz="900" u="none" strike="noStrike">
                          <a:effectLst/>
                        </a:rPr>
                        <a:t>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659422422"/>
                  </a:ext>
                </a:extLst>
              </a:tr>
              <a:tr h="200228">
                <a:tc>
                  <a:txBody>
                    <a:bodyPr/>
                    <a:lstStyle/>
                    <a:p>
                      <a:pPr algn="ctr" fontAlgn="b"/>
                      <a:r>
                        <a:rPr lang="en-US" sz="900" u="none" strike="noStrike">
                          <a:effectLst/>
                        </a:rPr>
                        <a:t>3</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214283440"/>
                  </a:ext>
                </a:extLst>
              </a:tr>
              <a:tr h="200228">
                <a:tc>
                  <a:txBody>
                    <a:bodyPr/>
                    <a:lstStyle/>
                    <a:p>
                      <a:pPr algn="ctr" fontAlgn="b"/>
                      <a:r>
                        <a:rPr lang="en-US" sz="900" u="none" strike="noStrike">
                          <a:effectLst/>
                        </a:rPr>
                        <a:t>4</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259015757"/>
                  </a:ext>
                </a:extLst>
              </a:tr>
              <a:tr h="200228">
                <a:tc>
                  <a:txBody>
                    <a:bodyPr/>
                    <a:lstStyle/>
                    <a:p>
                      <a:pPr algn="ctr" fontAlgn="b"/>
                      <a:r>
                        <a:rPr lang="en-US" sz="900" u="none" strike="noStrike">
                          <a:effectLst/>
                        </a:rPr>
                        <a:t>5</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2234638572"/>
                  </a:ext>
                </a:extLst>
              </a:tr>
              <a:tr h="200228">
                <a:tc>
                  <a:txBody>
                    <a:bodyPr/>
                    <a:lstStyle/>
                    <a:p>
                      <a:pPr algn="ctr" fontAlgn="b"/>
                      <a:r>
                        <a:rPr lang="en-US" sz="900" u="none" strike="noStrike">
                          <a:effectLst/>
                        </a:rPr>
                        <a:t>6</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424994639"/>
                  </a:ext>
                </a:extLst>
              </a:tr>
              <a:tr h="200228">
                <a:tc>
                  <a:txBody>
                    <a:bodyPr/>
                    <a:lstStyle/>
                    <a:p>
                      <a:pPr algn="ctr" fontAlgn="b"/>
                      <a:r>
                        <a:rPr lang="en-US" sz="900" u="none" strike="noStrike" dirty="0">
                          <a:effectLst/>
                        </a:rPr>
                        <a:t>7</a:t>
                      </a:r>
                      <a:endParaRPr lang="en-US" sz="900" b="1" i="0" u="none" strike="noStrike" dirty="0">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805183516"/>
                  </a:ext>
                </a:extLst>
              </a:tr>
              <a:tr h="200228">
                <a:tc>
                  <a:txBody>
                    <a:bodyPr/>
                    <a:lstStyle/>
                    <a:p>
                      <a:pPr algn="ctr" fontAlgn="b"/>
                      <a:r>
                        <a:rPr lang="en-US" sz="900" u="none" strike="noStrike">
                          <a:effectLst/>
                        </a:rPr>
                        <a:t>8</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2291873209"/>
                  </a:ext>
                </a:extLst>
              </a:tr>
              <a:tr h="200228">
                <a:tc>
                  <a:txBody>
                    <a:bodyPr/>
                    <a:lstStyle/>
                    <a:p>
                      <a:pPr algn="ctr" fontAlgn="b"/>
                      <a:r>
                        <a:rPr lang="en-US" sz="900" u="none" strike="noStrike">
                          <a:effectLst/>
                        </a:rPr>
                        <a:t>9</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356350827"/>
                  </a:ext>
                </a:extLst>
              </a:tr>
              <a:tr h="200228">
                <a:tc>
                  <a:txBody>
                    <a:bodyPr/>
                    <a:lstStyle/>
                    <a:p>
                      <a:pPr algn="ctr" fontAlgn="b"/>
                      <a:r>
                        <a:rPr lang="en-US" sz="900" u="none" strike="noStrike">
                          <a:effectLst/>
                        </a:rPr>
                        <a:t>10</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728537138"/>
                  </a:ext>
                </a:extLst>
              </a:tr>
              <a:tr h="200228">
                <a:tc>
                  <a:txBody>
                    <a:bodyPr/>
                    <a:lstStyle/>
                    <a:p>
                      <a:pPr algn="ctr" fontAlgn="b"/>
                      <a:r>
                        <a:rPr lang="en-US" sz="900" u="none" strike="noStrike">
                          <a:effectLst/>
                        </a:rPr>
                        <a:t>11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298113096"/>
                  </a:ext>
                </a:extLst>
              </a:tr>
              <a:tr h="200228">
                <a:tc>
                  <a:txBody>
                    <a:bodyPr/>
                    <a:lstStyle/>
                    <a:p>
                      <a:pPr algn="ctr" fontAlgn="b"/>
                      <a:r>
                        <a:rPr lang="en-US" sz="900" u="none" strike="noStrike">
                          <a:effectLst/>
                        </a:rPr>
                        <a:t>12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ctr"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dirty="0">
                        <a:effectLst/>
                        <a:latin typeface="Arial" panose="020B0604020202020204" pitchFamily="34" charset="0"/>
                      </a:endParaRPr>
                    </a:p>
                  </a:txBody>
                  <a:tcPr marL="9525" marR="9525" marT="9525" marB="0"/>
                </a:tc>
                <a:extLst>
                  <a:ext uri="{0D108BD9-81ED-4DB2-BD59-A6C34878D82A}">
                    <a16:rowId xmlns:a16="http://schemas.microsoft.com/office/drawing/2014/main" val="3869728909"/>
                  </a:ext>
                </a:extLst>
              </a:tr>
            </a:tbl>
          </a:graphicData>
        </a:graphic>
      </p:graphicFrame>
    </p:spTree>
    <p:extLst>
      <p:ext uri="{BB962C8B-B14F-4D97-AF65-F5344CB8AC3E}">
        <p14:creationId xmlns:p14="http://schemas.microsoft.com/office/powerpoint/2010/main" val="871534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6A91-1FFE-F54D-9668-63528B04820A}"/>
              </a:ext>
            </a:extLst>
          </p:cNvPr>
          <p:cNvSpPr>
            <a:spLocks noGrp="1"/>
          </p:cNvSpPr>
          <p:nvPr>
            <p:ph type="title"/>
          </p:nvPr>
        </p:nvSpPr>
        <p:spPr/>
        <p:txBody>
          <a:bodyPr/>
          <a:lstStyle/>
          <a:p>
            <a:r>
              <a:rPr lang="en-US" dirty="0"/>
              <a:t>             Emeritus Members</a:t>
            </a:r>
          </a:p>
        </p:txBody>
      </p:sp>
      <p:sp>
        <p:nvSpPr>
          <p:cNvPr id="3" name="Content Placeholder 2">
            <a:extLst>
              <a:ext uri="{FF2B5EF4-FFF2-40B4-BE49-F238E27FC236}">
                <a16:creationId xmlns:a16="http://schemas.microsoft.com/office/drawing/2014/main" id="{7D028CDB-127A-0B4A-BF26-FF287D9F27E2}"/>
              </a:ext>
            </a:extLst>
          </p:cNvPr>
          <p:cNvSpPr>
            <a:spLocks noGrp="1"/>
          </p:cNvSpPr>
          <p:nvPr>
            <p:ph idx="1"/>
          </p:nvPr>
        </p:nvSpPr>
        <p:spPr/>
        <p:txBody>
          <a:bodyPr/>
          <a:lstStyle/>
          <a:p>
            <a:pPr marL="0" indent="0">
              <a:buNone/>
            </a:pPr>
            <a:r>
              <a:rPr lang="en-US" dirty="0"/>
              <a:t>Emeritus-Life Time Member is a member that has 50 years of paying dues to the Sons of the American Revolution, it does not have to be continuous. </a:t>
            </a:r>
          </a:p>
          <a:p>
            <a:pPr marL="0" indent="0">
              <a:buNone/>
            </a:pPr>
            <a:endParaRPr lang="en-US" dirty="0"/>
          </a:p>
          <a:p>
            <a:pPr marL="0" indent="0">
              <a:buNone/>
            </a:pPr>
            <a:r>
              <a:rPr lang="en-US" dirty="0"/>
              <a:t>The California Society must apply to NSSAR to have a member placed into the Emeritus Life Program. </a:t>
            </a:r>
          </a:p>
          <a:p>
            <a:pPr marL="0" indent="0">
              <a:buNone/>
            </a:pPr>
            <a:endParaRPr lang="en-US" dirty="0"/>
          </a:p>
          <a:p>
            <a:pPr marL="0" indent="0">
              <a:buNone/>
            </a:pPr>
            <a:r>
              <a:rPr lang="en-US" dirty="0"/>
              <a:t>The California Society pays no National dues for Emeritus Members.</a:t>
            </a:r>
          </a:p>
        </p:txBody>
      </p:sp>
      <p:pic>
        <p:nvPicPr>
          <p:cNvPr id="4" name="Picture 3">
            <a:extLst>
              <a:ext uri="{FF2B5EF4-FFF2-40B4-BE49-F238E27FC236}">
                <a16:creationId xmlns:a16="http://schemas.microsoft.com/office/drawing/2014/main" id="{07C2F585-B134-A745-96EB-039B7AC2D3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1292" y="370768"/>
            <a:ext cx="1453662" cy="1141510"/>
          </a:xfrm>
          <a:prstGeom prst="rect">
            <a:avLst/>
          </a:prstGeom>
          <a:noFill/>
        </p:spPr>
      </p:pic>
    </p:spTree>
    <p:extLst>
      <p:ext uri="{BB962C8B-B14F-4D97-AF65-F5344CB8AC3E}">
        <p14:creationId xmlns:p14="http://schemas.microsoft.com/office/powerpoint/2010/main" val="4078187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6345-D276-D549-8914-E5A133CC8F9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B12DC2F-2310-644A-9F67-700B425926D5}"/>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5C5281A2-F0A4-5744-97FE-16A030E7E3C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Emeritus-Life Time Member</a:t>
            </a:r>
            <a:br>
              <a:rPr lang="en-US" dirty="0"/>
            </a:br>
            <a:r>
              <a:rPr lang="en-US" dirty="0"/>
              <a:t>50 years continuous service</a:t>
            </a:r>
          </a:p>
        </p:txBody>
      </p:sp>
      <p:graphicFrame>
        <p:nvGraphicFramePr>
          <p:cNvPr id="5" name="Content Placeholder 3">
            <a:extLst>
              <a:ext uri="{FF2B5EF4-FFF2-40B4-BE49-F238E27FC236}">
                <a16:creationId xmlns:a16="http://schemas.microsoft.com/office/drawing/2014/main" id="{13BC5E81-187C-8145-934A-DDFD19AA0627}"/>
              </a:ext>
            </a:extLst>
          </p:cNvPr>
          <p:cNvGraphicFramePr>
            <a:graphicFrameLocks/>
          </p:cNvGraphicFramePr>
          <p:nvPr>
            <p:extLst>
              <p:ext uri="{D42A27DB-BD31-4B8C-83A1-F6EECF244321}">
                <p14:modId xmlns:p14="http://schemas.microsoft.com/office/powerpoint/2010/main" val="3269592953"/>
              </p:ext>
            </p:extLst>
          </p:nvPr>
        </p:nvGraphicFramePr>
        <p:xfrm>
          <a:off x="924674" y="1993187"/>
          <a:ext cx="10515600" cy="4499685"/>
        </p:xfrm>
        <a:graphic>
          <a:graphicData uri="http://schemas.openxmlformats.org/drawingml/2006/table">
            <a:tbl>
              <a:tblPr>
                <a:tableStyleId>{5C22544A-7EE6-4342-B048-85BDC9FD1C3A}</a:tableStyleId>
              </a:tblPr>
              <a:tblGrid>
                <a:gridCol w="502035">
                  <a:extLst>
                    <a:ext uri="{9D8B030D-6E8A-4147-A177-3AD203B41FA5}">
                      <a16:colId xmlns:a16="http://schemas.microsoft.com/office/drawing/2014/main" val="1204835856"/>
                    </a:ext>
                  </a:extLst>
                </a:gridCol>
                <a:gridCol w="827680">
                  <a:extLst>
                    <a:ext uri="{9D8B030D-6E8A-4147-A177-3AD203B41FA5}">
                      <a16:colId xmlns:a16="http://schemas.microsoft.com/office/drawing/2014/main" val="93021014"/>
                    </a:ext>
                  </a:extLst>
                </a:gridCol>
                <a:gridCol w="1804612">
                  <a:extLst>
                    <a:ext uri="{9D8B030D-6E8A-4147-A177-3AD203B41FA5}">
                      <a16:colId xmlns:a16="http://schemas.microsoft.com/office/drawing/2014/main" val="3785958099"/>
                    </a:ext>
                  </a:extLst>
                </a:gridCol>
                <a:gridCol w="2808683">
                  <a:extLst>
                    <a:ext uri="{9D8B030D-6E8A-4147-A177-3AD203B41FA5}">
                      <a16:colId xmlns:a16="http://schemas.microsoft.com/office/drawing/2014/main" val="4098113967"/>
                    </a:ext>
                  </a:extLst>
                </a:gridCol>
                <a:gridCol w="1696064">
                  <a:extLst>
                    <a:ext uri="{9D8B030D-6E8A-4147-A177-3AD203B41FA5}">
                      <a16:colId xmlns:a16="http://schemas.microsoft.com/office/drawing/2014/main" val="448367360"/>
                    </a:ext>
                  </a:extLst>
                </a:gridCol>
                <a:gridCol w="1194030">
                  <a:extLst>
                    <a:ext uri="{9D8B030D-6E8A-4147-A177-3AD203B41FA5}">
                      <a16:colId xmlns:a16="http://schemas.microsoft.com/office/drawing/2014/main" val="2281251437"/>
                    </a:ext>
                  </a:extLst>
                </a:gridCol>
                <a:gridCol w="1682496">
                  <a:extLst>
                    <a:ext uri="{9D8B030D-6E8A-4147-A177-3AD203B41FA5}">
                      <a16:colId xmlns:a16="http://schemas.microsoft.com/office/drawing/2014/main" val="3969676514"/>
                    </a:ext>
                  </a:extLst>
                </a:gridCol>
              </a:tblGrid>
              <a:tr h="253503">
                <a:tc gridSpan="5">
                  <a:txBody>
                    <a:bodyPr/>
                    <a:lstStyle/>
                    <a:p>
                      <a:pPr algn="ctr" fontAlgn="b"/>
                      <a:r>
                        <a:rPr lang="en-US" sz="900" u="sng" strike="noStrike">
                          <a:effectLst/>
                        </a:rPr>
                        <a:t>EMERITUS MEMBERS DOCUMENTATION SHEET</a:t>
                      </a:r>
                      <a:endParaRPr lang="en-US" sz="900" b="1" i="0" u="sng" strike="noStrike">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4013783522"/>
                  </a:ext>
                </a:extLst>
              </a:tr>
              <a:tr h="253503">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Society:</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Master</a:t>
                      </a:r>
                      <a:endParaRPr lang="en-US" sz="900" b="1"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Reconciliation as of January 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2021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319597368"/>
                  </a:ext>
                </a:extLst>
              </a:tr>
              <a:tr h="253503">
                <a:tc gridSpan="5">
                  <a:txBody>
                    <a:bodyPr/>
                    <a:lstStyle/>
                    <a:p>
                      <a:pPr algn="ctr" fontAlgn="b"/>
                      <a:r>
                        <a:rPr lang="en-US" sz="900" u="none" strike="noStrike">
                          <a:effectLst/>
                        </a:rPr>
                        <a:t>Emeritus members are compatriots who have paid dues in at least 50 years</a:t>
                      </a:r>
                      <a:endParaRPr lang="en-US" sz="900" b="1" i="1" u="none" strike="noStrike">
                        <a:solidFill>
                          <a:srgbClr val="993300"/>
                        </a:solidFill>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3831593104"/>
                  </a:ext>
                </a:extLst>
              </a:tr>
              <a:tr h="253503">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ctr" fontAlgn="b"/>
                      <a:r>
                        <a:rPr lang="en-US" sz="900" u="none" strike="noStrike">
                          <a:effectLst/>
                        </a:rPr>
                        <a:t> </a:t>
                      </a:r>
                      <a:endParaRPr lang="en-US" sz="900" b="0" i="0"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0"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0"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0"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sng" strike="noStrike">
                          <a:effectLst/>
                        </a:rPr>
                        <a:t>CASSAR LM</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978769389"/>
                  </a:ext>
                </a:extLst>
              </a:tr>
              <a:tr h="253503">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Nat'l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First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Middle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Last Name</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Y or N</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Chapter</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594919216"/>
                  </a:ext>
                </a:extLst>
              </a:tr>
              <a:tr h="274629">
                <a:tc>
                  <a:txBody>
                    <a:bodyPr/>
                    <a:lstStyle/>
                    <a:p>
                      <a:pPr algn="ctr" fontAlgn="b"/>
                      <a:r>
                        <a:rPr lang="en-US" sz="900" u="none" strike="noStrike">
                          <a:effectLst/>
                        </a:rPr>
                        <a:t>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645784160"/>
                  </a:ext>
                </a:extLst>
              </a:tr>
              <a:tr h="274629">
                <a:tc>
                  <a:txBody>
                    <a:bodyPr/>
                    <a:lstStyle/>
                    <a:p>
                      <a:pPr algn="ctr" fontAlgn="b"/>
                      <a:r>
                        <a:rPr lang="en-US" sz="900" u="none" strike="noStrike">
                          <a:effectLst/>
                        </a:rPr>
                        <a:t>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047145348"/>
                  </a:ext>
                </a:extLst>
              </a:tr>
              <a:tr h="274629">
                <a:tc>
                  <a:txBody>
                    <a:bodyPr/>
                    <a:lstStyle/>
                    <a:p>
                      <a:pPr algn="ctr" fontAlgn="b"/>
                      <a:r>
                        <a:rPr lang="en-US" sz="900" u="none" strike="noStrike">
                          <a:effectLst/>
                        </a:rPr>
                        <a:t>3</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344078747"/>
                  </a:ext>
                </a:extLst>
              </a:tr>
              <a:tr h="274629">
                <a:tc>
                  <a:txBody>
                    <a:bodyPr/>
                    <a:lstStyle/>
                    <a:p>
                      <a:pPr algn="ctr" fontAlgn="b"/>
                      <a:r>
                        <a:rPr lang="en-US" sz="900" u="none" strike="noStrike">
                          <a:effectLst/>
                        </a:rPr>
                        <a:t>4</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044445109"/>
                  </a:ext>
                </a:extLst>
              </a:tr>
              <a:tr h="253503">
                <a:tc>
                  <a:txBody>
                    <a:bodyPr/>
                    <a:lstStyle/>
                    <a:p>
                      <a:pPr algn="ctr" fontAlgn="b"/>
                      <a:r>
                        <a:rPr lang="en-US" sz="900" u="none" strike="noStrike">
                          <a:effectLst/>
                        </a:rPr>
                        <a:t>5</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190003457"/>
                  </a:ext>
                </a:extLst>
              </a:tr>
              <a:tr h="253503">
                <a:tc>
                  <a:txBody>
                    <a:bodyPr/>
                    <a:lstStyle/>
                    <a:p>
                      <a:pPr algn="ctr" fontAlgn="b"/>
                      <a:r>
                        <a:rPr lang="en-US" sz="900" u="none" strike="noStrike">
                          <a:effectLst/>
                        </a:rPr>
                        <a:t>6</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tc>
                  <a:txBody>
                    <a:bodyPr/>
                    <a:lstStyle/>
                    <a:p>
                      <a:pPr algn="l" fontAlgn="b"/>
                      <a:endParaRPr lang="en-US"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067036162"/>
                  </a:ext>
                </a:extLst>
              </a:tr>
              <a:tr h="253503">
                <a:tc>
                  <a:txBody>
                    <a:bodyPr/>
                    <a:lstStyle/>
                    <a:p>
                      <a:pPr algn="ctr" fontAlgn="b"/>
                      <a:r>
                        <a:rPr lang="en-US" sz="900" u="none" strike="noStrike">
                          <a:effectLst/>
                        </a:rPr>
                        <a:t>7</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698876209"/>
                  </a:ext>
                </a:extLst>
              </a:tr>
              <a:tr h="274629">
                <a:tc>
                  <a:txBody>
                    <a:bodyPr/>
                    <a:lstStyle/>
                    <a:p>
                      <a:pPr algn="ctr" fontAlgn="b"/>
                      <a:r>
                        <a:rPr lang="en-US" sz="900" u="none" strike="noStrike">
                          <a:effectLst/>
                        </a:rPr>
                        <a:t>8</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885670555"/>
                  </a:ext>
                </a:extLst>
              </a:tr>
              <a:tr h="274629">
                <a:tc>
                  <a:txBody>
                    <a:bodyPr/>
                    <a:lstStyle/>
                    <a:p>
                      <a:pPr algn="ctr" fontAlgn="b"/>
                      <a:r>
                        <a:rPr lang="en-US" sz="900" u="none" strike="noStrike">
                          <a:effectLst/>
                        </a:rPr>
                        <a:t>9</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652220699"/>
                  </a:ext>
                </a:extLst>
              </a:tr>
              <a:tr h="274629">
                <a:tc>
                  <a:txBody>
                    <a:bodyPr/>
                    <a:lstStyle/>
                    <a:p>
                      <a:pPr algn="ctr" fontAlgn="b"/>
                      <a:r>
                        <a:rPr lang="en-US" sz="900" u="none" strike="noStrike">
                          <a:effectLst/>
                        </a:rPr>
                        <a:t>10</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210055662"/>
                  </a:ext>
                </a:extLst>
              </a:tr>
              <a:tr h="274629">
                <a:tc>
                  <a:txBody>
                    <a:bodyPr/>
                    <a:lstStyle/>
                    <a:p>
                      <a:pPr algn="ctr" fontAlgn="b"/>
                      <a:r>
                        <a:rPr lang="en-US" sz="900" u="none" strike="noStrike">
                          <a:effectLst/>
                        </a:rPr>
                        <a:t>11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264213994"/>
                  </a:ext>
                </a:extLst>
              </a:tr>
              <a:tr h="274629">
                <a:tc>
                  <a:txBody>
                    <a:bodyPr/>
                    <a:lstStyle/>
                    <a:p>
                      <a:pPr algn="ctr" fontAlgn="b"/>
                      <a:r>
                        <a:rPr lang="en-US" sz="900" u="none" strike="noStrike">
                          <a:effectLst/>
                        </a:rPr>
                        <a:t>12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294007348"/>
                  </a:ext>
                </a:extLst>
              </a:tr>
            </a:tbl>
          </a:graphicData>
        </a:graphic>
      </p:graphicFrame>
    </p:spTree>
    <p:extLst>
      <p:ext uri="{BB962C8B-B14F-4D97-AF65-F5344CB8AC3E}">
        <p14:creationId xmlns:p14="http://schemas.microsoft.com/office/powerpoint/2010/main" val="408314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5DB7-FA3D-E749-8476-A8BE8287D6BD}"/>
              </a:ext>
            </a:extLst>
          </p:cNvPr>
          <p:cNvSpPr>
            <a:spLocks noGrp="1"/>
          </p:cNvSpPr>
          <p:nvPr>
            <p:ph type="title"/>
          </p:nvPr>
        </p:nvSpPr>
        <p:spPr/>
        <p:txBody>
          <a:bodyPr/>
          <a:lstStyle/>
          <a:p>
            <a:r>
              <a:rPr lang="en-US" dirty="0"/>
              <a:t>     Memorial Members</a:t>
            </a:r>
          </a:p>
        </p:txBody>
      </p:sp>
      <p:pic>
        <p:nvPicPr>
          <p:cNvPr id="5" name="Content Placeholder 4">
            <a:extLst>
              <a:ext uri="{FF2B5EF4-FFF2-40B4-BE49-F238E27FC236}">
                <a16:creationId xmlns:a16="http://schemas.microsoft.com/office/drawing/2014/main" id="{5FE91310-B607-9F4F-99DF-565A18699755}"/>
              </a:ext>
            </a:extLst>
          </p:cNvPr>
          <p:cNvPicPr>
            <a:picLocks noGrp="1" noChangeAspect="1"/>
          </p:cNvPicPr>
          <p:nvPr>
            <p:ph idx="1"/>
          </p:nvPr>
        </p:nvPicPr>
        <p:blipFill>
          <a:blip r:embed="rId2"/>
          <a:stretch>
            <a:fillRect/>
          </a:stretch>
        </p:blipFill>
        <p:spPr>
          <a:xfrm>
            <a:off x="838200" y="365124"/>
            <a:ext cx="482505" cy="1325563"/>
          </a:xfrm>
        </p:spPr>
      </p:pic>
      <p:sp>
        <p:nvSpPr>
          <p:cNvPr id="6" name="Rectangle 5">
            <a:extLst>
              <a:ext uri="{FF2B5EF4-FFF2-40B4-BE49-F238E27FC236}">
                <a16:creationId xmlns:a16="http://schemas.microsoft.com/office/drawing/2014/main" id="{215CD9AC-4CB9-D74D-BA51-C431AB7C58CA}"/>
              </a:ext>
            </a:extLst>
          </p:cNvPr>
          <p:cNvSpPr/>
          <p:nvPr/>
        </p:nvSpPr>
        <p:spPr>
          <a:xfrm>
            <a:off x="838200" y="2004646"/>
            <a:ext cx="10697308" cy="5016758"/>
          </a:xfrm>
          <a:prstGeom prst="rect">
            <a:avLst/>
          </a:prstGeom>
        </p:spPr>
        <p:txBody>
          <a:bodyPr wrap="square">
            <a:spAutoFit/>
          </a:bodyPr>
          <a:lstStyle/>
          <a:p>
            <a:pPr algn="just"/>
            <a:r>
              <a:rPr lang="en-US" sz="3200" dirty="0"/>
              <a:t>Some Chapters have submitted new member applications this past year and in previous years to have members parents or grandparent be admitted as a Memorial members of the  National Society.</a:t>
            </a:r>
          </a:p>
          <a:p>
            <a:pPr algn="just"/>
            <a:r>
              <a:rPr lang="en-US" sz="3200" dirty="0"/>
              <a:t>A Memorial member is not an active member and should be listed as a deceased member of the chapter so the member can be removed from the roster.</a:t>
            </a:r>
          </a:p>
          <a:p>
            <a:r>
              <a:rPr lang="en-US" sz="3200" b="1" u="sng" dirty="0"/>
              <a:t>A Memorial Member is not an Active member of the CASSAR Society and needs to be listed as deceased Member.</a:t>
            </a:r>
          </a:p>
          <a:p>
            <a:endParaRPr lang="en-US" sz="3200" dirty="0"/>
          </a:p>
        </p:txBody>
      </p:sp>
    </p:spTree>
    <p:extLst>
      <p:ext uri="{BB962C8B-B14F-4D97-AF65-F5344CB8AC3E}">
        <p14:creationId xmlns:p14="http://schemas.microsoft.com/office/powerpoint/2010/main" val="3206957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0932-96EF-ED46-A0DD-BDED5897146D}"/>
              </a:ext>
            </a:extLst>
          </p:cNvPr>
          <p:cNvSpPr>
            <a:spLocks noGrp="1"/>
          </p:cNvSpPr>
          <p:nvPr>
            <p:ph type="title"/>
          </p:nvPr>
        </p:nvSpPr>
        <p:spPr/>
        <p:txBody>
          <a:bodyPr/>
          <a:lstStyle/>
          <a:p>
            <a:r>
              <a:rPr lang="en-US" dirty="0"/>
              <a:t>                          Chapter Rosters</a:t>
            </a:r>
          </a:p>
        </p:txBody>
      </p:sp>
      <p:pic>
        <p:nvPicPr>
          <p:cNvPr id="5" name="Content Placeholder 4">
            <a:extLst>
              <a:ext uri="{FF2B5EF4-FFF2-40B4-BE49-F238E27FC236}">
                <a16:creationId xmlns:a16="http://schemas.microsoft.com/office/drawing/2014/main" id="{3EC32D17-1205-0B41-899D-F40728FD1422}"/>
              </a:ext>
            </a:extLst>
          </p:cNvPr>
          <p:cNvPicPr>
            <a:picLocks noGrp="1" noChangeAspect="1"/>
          </p:cNvPicPr>
          <p:nvPr>
            <p:ph idx="1"/>
          </p:nvPr>
        </p:nvPicPr>
        <p:blipFill>
          <a:blip r:embed="rId2"/>
          <a:stretch>
            <a:fillRect/>
          </a:stretch>
        </p:blipFill>
        <p:spPr>
          <a:xfrm>
            <a:off x="838200" y="132556"/>
            <a:ext cx="3100754" cy="1438179"/>
          </a:xfrm>
        </p:spPr>
      </p:pic>
      <p:sp>
        <p:nvSpPr>
          <p:cNvPr id="6" name="Rectangle 5">
            <a:extLst>
              <a:ext uri="{FF2B5EF4-FFF2-40B4-BE49-F238E27FC236}">
                <a16:creationId xmlns:a16="http://schemas.microsoft.com/office/drawing/2014/main" id="{10FD5645-9A8D-294A-8724-0086D70F0550}"/>
              </a:ext>
            </a:extLst>
          </p:cNvPr>
          <p:cNvSpPr/>
          <p:nvPr/>
        </p:nvSpPr>
        <p:spPr>
          <a:xfrm>
            <a:off x="1066800" y="2192215"/>
            <a:ext cx="9988062" cy="3970318"/>
          </a:xfrm>
          <a:prstGeom prst="rect">
            <a:avLst/>
          </a:prstGeom>
        </p:spPr>
        <p:txBody>
          <a:bodyPr wrap="square">
            <a:spAutoFit/>
          </a:bodyPr>
          <a:lstStyle/>
          <a:p>
            <a:r>
              <a:rPr lang="en-US" sz="3600" dirty="0"/>
              <a:t>Chapters are required to submit a 2021 membership roster and a 2022 membership roster.</a:t>
            </a:r>
          </a:p>
          <a:p>
            <a:endParaRPr lang="en-US" sz="3600" dirty="0"/>
          </a:p>
          <a:p>
            <a:r>
              <a:rPr lang="en-US" sz="3600" b="1" i="1" dirty="0"/>
              <a:t>WHY?</a:t>
            </a:r>
          </a:p>
          <a:p>
            <a:endParaRPr lang="en-US" sz="3600" dirty="0"/>
          </a:p>
          <a:p>
            <a:r>
              <a:rPr lang="en-US" sz="3600" dirty="0"/>
              <a:t>The only way to cross check the membership of the society is to have a past roster and a current roster.</a:t>
            </a:r>
          </a:p>
        </p:txBody>
      </p:sp>
    </p:spTree>
    <p:extLst>
      <p:ext uri="{BB962C8B-B14F-4D97-AF65-F5344CB8AC3E}">
        <p14:creationId xmlns:p14="http://schemas.microsoft.com/office/powerpoint/2010/main" val="4087165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37CB-DC57-1A4A-89FF-3329E6FD4CCC}"/>
              </a:ext>
            </a:extLst>
          </p:cNvPr>
          <p:cNvSpPr>
            <a:spLocks noGrp="1"/>
          </p:cNvSpPr>
          <p:nvPr>
            <p:ph type="title"/>
          </p:nvPr>
        </p:nvSpPr>
        <p:spPr/>
        <p:txBody>
          <a:bodyPr/>
          <a:lstStyle/>
          <a:p>
            <a:r>
              <a:rPr lang="en-US" dirty="0"/>
              <a:t>                  Junior Members</a:t>
            </a:r>
          </a:p>
        </p:txBody>
      </p:sp>
      <p:sp>
        <p:nvSpPr>
          <p:cNvPr id="3" name="Content Placeholder 2">
            <a:extLst>
              <a:ext uri="{FF2B5EF4-FFF2-40B4-BE49-F238E27FC236}">
                <a16:creationId xmlns:a16="http://schemas.microsoft.com/office/drawing/2014/main" id="{E725D8E6-87A7-B540-80B4-7CE4586FCD4B}"/>
              </a:ext>
            </a:extLst>
          </p:cNvPr>
          <p:cNvSpPr>
            <a:spLocks noGrp="1"/>
          </p:cNvSpPr>
          <p:nvPr>
            <p:ph idx="1"/>
          </p:nvPr>
        </p:nvSpPr>
        <p:spPr/>
        <p:txBody>
          <a:bodyPr>
            <a:normAutofit fontScale="92500" lnSpcReduction="10000"/>
          </a:bodyPr>
          <a:lstStyle/>
          <a:p>
            <a:r>
              <a:rPr lang="en-US" dirty="0"/>
              <a:t>If a junior member turns 18 at any time in the calendar year 2021 then he will be a Regular member and dues need to be collected as a Regular member.</a:t>
            </a:r>
          </a:p>
          <a:p>
            <a:r>
              <a:rPr lang="en-US" dirty="0"/>
              <a:t>Remember that the chapter or the California Society does not get any dues for Junior members; Chapters should consider, just carrying their junior members and just paying their $5 dues fee.</a:t>
            </a:r>
          </a:p>
          <a:p>
            <a:r>
              <a:rPr lang="en-US" dirty="0"/>
              <a:t>Birth year is the most important, if you do not know a month or day use June 15</a:t>
            </a:r>
            <a:r>
              <a:rPr lang="en-US" baseline="30000" dirty="0"/>
              <a:t>th</a:t>
            </a:r>
            <a:r>
              <a:rPr lang="en-US" dirty="0"/>
              <a:t> and it will work fine, </a:t>
            </a:r>
            <a:r>
              <a:rPr lang="en-US" b="1" dirty="0"/>
              <a:t>MUST</a:t>
            </a:r>
            <a:r>
              <a:rPr lang="en-US" dirty="0"/>
              <a:t> have the correct birth year.</a:t>
            </a:r>
          </a:p>
          <a:p>
            <a:r>
              <a:rPr lang="en-US" dirty="0"/>
              <a:t>The cost to collect the $5 can be as much or more as the $5.</a:t>
            </a:r>
          </a:p>
          <a:p>
            <a:r>
              <a:rPr lang="en-US" dirty="0"/>
              <a:t>If the Junior member is not 18 on January 1, 2022 then he is still a Junior member for all of 2022.</a:t>
            </a:r>
          </a:p>
          <a:p>
            <a:endParaRPr lang="en-US" dirty="0"/>
          </a:p>
        </p:txBody>
      </p:sp>
      <p:pic>
        <p:nvPicPr>
          <p:cNvPr id="5" name="Picture 4">
            <a:extLst>
              <a:ext uri="{FF2B5EF4-FFF2-40B4-BE49-F238E27FC236}">
                <a16:creationId xmlns:a16="http://schemas.microsoft.com/office/drawing/2014/main" id="{99B154E9-3041-8547-B2D1-AC8E14985BFC}"/>
              </a:ext>
            </a:extLst>
          </p:cNvPr>
          <p:cNvPicPr>
            <a:picLocks noChangeAspect="1"/>
          </p:cNvPicPr>
          <p:nvPr/>
        </p:nvPicPr>
        <p:blipFill>
          <a:blip r:embed="rId2"/>
          <a:stretch>
            <a:fillRect/>
          </a:stretch>
        </p:blipFill>
        <p:spPr>
          <a:xfrm>
            <a:off x="1358899" y="365124"/>
            <a:ext cx="1610811" cy="1325563"/>
          </a:xfrm>
          <a:prstGeom prst="rect">
            <a:avLst/>
          </a:prstGeom>
        </p:spPr>
      </p:pic>
    </p:spTree>
    <p:extLst>
      <p:ext uri="{BB962C8B-B14F-4D97-AF65-F5344CB8AC3E}">
        <p14:creationId xmlns:p14="http://schemas.microsoft.com/office/powerpoint/2010/main" val="2714201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3BEC-3D87-6046-A3EC-BEE89B8CAF7B}"/>
              </a:ext>
            </a:extLst>
          </p:cNvPr>
          <p:cNvSpPr>
            <a:spLocks noGrp="1"/>
          </p:cNvSpPr>
          <p:nvPr>
            <p:ph type="title"/>
          </p:nvPr>
        </p:nvSpPr>
        <p:spPr/>
        <p:txBody>
          <a:bodyPr/>
          <a:lstStyle/>
          <a:p>
            <a:r>
              <a:rPr lang="en-US" dirty="0"/>
              <a:t>                   Deceased Members</a:t>
            </a:r>
          </a:p>
        </p:txBody>
      </p:sp>
      <p:sp>
        <p:nvSpPr>
          <p:cNvPr id="3" name="Content Placeholder 2">
            <a:extLst>
              <a:ext uri="{FF2B5EF4-FFF2-40B4-BE49-F238E27FC236}">
                <a16:creationId xmlns:a16="http://schemas.microsoft.com/office/drawing/2014/main" id="{7F1175FA-A2CD-FA40-A006-282A95AABF67}"/>
              </a:ext>
            </a:extLst>
          </p:cNvPr>
          <p:cNvSpPr>
            <a:spLocks noGrp="1"/>
          </p:cNvSpPr>
          <p:nvPr>
            <p:ph idx="1"/>
          </p:nvPr>
        </p:nvSpPr>
        <p:spPr/>
        <p:txBody>
          <a:bodyPr/>
          <a:lstStyle/>
          <a:p>
            <a:r>
              <a:rPr lang="en-US" dirty="0"/>
              <a:t>We all have members that pass away during the year, our organization is an aging organization. </a:t>
            </a:r>
          </a:p>
          <a:p>
            <a:r>
              <a:rPr lang="en-US" dirty="0"/>
              <a:t>Again the exact dates are not as important as knowing that it was on or before Dec 31</a:t>
            </a:r>
            <a:r>
              <a:rPr lang="en-US" baseline="30000" dirty="0"/>
              <a:t>st</a:t>
            </a:r>
            <a:r>
              <a:rPr lang="en-US" dirty="0"/>
              <a:t> </a:t>
            </a:r>
          </a:p>
          <a:p>
            <a:r>
              <a:rPr lang="en-US" dirty="0"/>
              <a:t>In the Case of a Life Member, let me know up to January 15</a:t>
            </a:r>
            <a:r>
              <a:rPr lang="en-US" baseline="30000" dirty="0"/>
              <a:t>th</a:t>
            </a:r>
            <a:r>
              <a:rPr lang="en-US" dirty="0"/>
              <a:t> by email,  if it is after January 1</a:t>
            </a:r>
            <a:r>
              <a:rPr lang="en-US" baseline="30000" dirty="0"/>
              <a:t>st</a:t>
            </a:r>
            <a:r>
              <a:rPr lang="en-US" dirty="0"/>
              <a:t> and I will make the change in the Reconciliation Report going to National.</a:t>
            </a:r>
          </a:p>
          <a:p>
            <a:pPr marL="0" indent="0">
              <a:buNone/>
            </a:pPr>
            <a:endParaRPr lang="en-US" dirty="0"/>
          </a:p>
          <a:p>
            <a:pPr marL="0" indent="0">
              <a:buNone/>
            </a:pPr>
            <a:endParaRPr lang="en-US" baseline="30000" dirty="0"/>
          </a:p>
        </p:txBody>
      </p:sp>
      <p:pic>
        <p:nvPicPr>
          <p:cNvPr id="5" name="Picture 4">
            <a:extLst>
              <a:ext uri="{FF2B5EF4-FFF2-40B4-BE49-F238E27FC236}">
                <a16:creationId xmlns:a16="http://schemas.microsoft.com/office/drawing/2014/main" id="{379288EC-4B99-BB45-BFBC-570F08953E92}"/>
              </a:ext>
            </a:extLst>
          </p:cNvPr>
          <p:cNvPicPr>
            <a:picLocks noChangeAspect="1"/>
          </p:cNvPicPr>
          <p:nvPr/>
        </p:nvPicPr>
        <p:blipFill>
          <a:blip r:embed="rId2"/>
          <a:stretch>
            <a:fillRect/>
          </a:stretch>
        </p:blipFill>
        <p:spPr>
          <a:xfrm>
            <a:off x="1358899" y="365124"/>
            <a:ext cx="1610811" cy="1325563"/>
          </a:xfrm>
          <a:prstGeom prst="rect">
            <a:avLst/>
          </a:prstGeom>
        </p:spPr>
      </p:pic>
    </p:spTree>
    <p:extLst>
      <p:ext uri="{BB962C8B-B14F-4D97-AF65-F5344CB8AC3E}">
        <p14:creationId xmlns:p14="http://schemas.microsoft.com/office/powerpoint/2010/main" val="38933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A33C-68FD-9A47-A389-AFEEBF611605}"/>
              </a:ext>
            </a:extLst>
          </p:cNvPr>
          <p:cNvSpPr>
            <a:spLocks noGrp="1"/>
          </p:cNvSpPr>
          <p:nvPr>
            <p:ph type="title"/>
          </p:nvPr>
        </p:nvSpPr>
        <p:spPr/>
        <p:txBody>
          <a:bodyPr/>
          <a:lstStyle/>
          <a:p>
            <a:r>
              <a:rPr lang="en-US" dirty="0"/>
              <a:t>                New Members After Dec 15th </a:t>
            </a:r>
          </a:p>
        </p:txBody>
      </p:sp>
      <p:sp>
        <p:nvSpPr>
          <p:cNvPr id="3" name="Content Placeholder 2">
            <a:extLst>
              <a:ext uri="{FF2B5EF4-FFF2-40B4-BE49-F238E27FC236}">
                <a16:creationId xmlns:a16="http://schemas.microsoft.com/office/drawing/2014/main" id="{D8F5D083-599C-F24F-88DB-55FBD0D498B8}"/>
              </a:ext>
            </a:extLst>
          </p:cNvPr>
          <p:cNvSpPr>
            <a:spLocks noGrp="1"/>
          </p:cNvSpPr>
          <p:nvPr>
            <p:ph idx="1"/>
          </p:nvPr>
        </p:nvSpPr>
        <p:spPr/>
        <p:txBody>
          <a:bodyPr/>
          <a:lstStyle/>
          <a:p>
            <a:r>
              <a:rPr lang="en-US" dirty="0"/>
              <a:t>Any new members that are received after December 15</a:t>
            </a:r>
            <a:r>
              <a:rPr lang="en-US" baseline="30000" dirty="0"/>
              <a:t>th</a:t>
            </a:r>
            <a:r>
              <a:rPr lang="en-US" dirty="0"/>
              <a:t> 2021, National will make the correction in the Reconciliation Reports.</a:t>
            </a:r>
          </a:p>
          <a:p>
            <a:r>
              <a:rPr lang="en-US" dirty="0"/>
              <a:t>This will result in the amount of money you chapter may own and the agreed upon number of members.</a:t>
            </a:r>
          </a:p>
          <a:p>
            <a:r>
              <a:rPr lang="en-US" dirty="0"/>
              <a:t>New Members admitted before December 15</a:t>
            </a:r>
            <a:r>
              <a:rPr lang="en-US" baseline="30000" dirty="0"/>
              <a:t>th</a:t>
            </a:r>
            <a:r>
              <a:rPr lang="en-US" dirty="0"/>
              <a:t> need to be included in the chapters Reconciliation Report. </a:t>
            </a:r>
          </a:p>
          <a:p>
            <a:r>
              <a:rPr lang="en-US" dirty="0"/>
              <a:t>I keep a file on all applications received in December and will check your report and will try to add the members if they are not in the report when submitted.</a:t>
            </a:r>
          </a:p>
        </p:txBody>
      </p:sp>
      <p:pic>
        <p:nvPicPr>
          <p:cNvPr id="5" name="Picture 4">
            <a:extLst>
              <a:ext uri="{FF2B5EF4-FFF2-40B4-BE49-F238E27FC236}">
                <a16:creationId xmlns:a16="http://schemas.microsoft.com/office/drawing/2014/main" id="{374173B3-73E2-B644-B4E1-447947FCB2A1}"/>
              </a:ext>
            </a:extLst>
          </p:cNvPr>
          <p:cNvPicPr>
            <a:picLocks noChangeAspect="1"/>
          </p:cNvPicPr>
          <p:nvPr/>
        </p:nvPicPr>
        <p:blipFill>
          <a:blip r:embed="rId2"/>
          <a:stretch>
            <a:fillRect/>
          </a:stretch>
        </p:blipFill>
        <p:spPr>
          <a:xfrm>
            <a:off x="1193799" y="365125"/>
            <a:ext cx="1610811" cy="1325563"/>
          </a:xfrm>
          <a:prstGeom prst="rect">
            <a:avLst/>
          </a:prstGeom>
        </p:spPr>
      </p:pic>
    </p:spTree>
    <p:extLst>
      <p:ext uri="{BB962C8B-B14F-4D97-AF65-F5344CB8AC3E}">
        <p14:creationId xmlns:p14="http://schemas.microsoft.com/office/powerpoint/2010/main" val="2560908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913F-FC8E-EB44-9CCE-9B847F658B49}"/>
              </a:ext>
            </a:extLst>
          </p:cNvPr>
          <p:cNvSpPr>
            <a:spLocks noGrp="1"/>
          </p:cNvSpPr>
          <p:nvPr>
            <p:ph type="title"/>
          </p:nvPr>
        </p:nvSpPr>
        <p:spPr/>
        <p:txBody>
          <a:bodyPr/>
          <a:lstStyle/>
          <a:p>
            <a:r>
              <a:rPr lang="en-US" dirty="0"/>
              <a:t>                 Dual State Members</a:t>
            </a:r>
          </a:p>
        </p:txBody>
      </p:sp>
      <p:sp>
        <p:nvSpPr>
          <p:cNvPr id="5" name="Content Placeholder 2">
            <a:extLst>
              <a:ext uri="{FF2B5EF4-FFF2-40B4-BE49-F238E27FC236}">
                <a16:creationId xmlns:a16="http://schemas.microsoft.com/office/drawing/2014/main" id="{B157E346-AE45-4C4E-BC68-CEA99E007B2E}"/>
              </a:ext>
            </a:extLst>
          </p:cNvPr>
          <p:cNvSpPr>
            <a:spLocks noGrp="1"/>
          </p:cNvSpPr>
          <p:nvPr>
            <p:ph idx="1"/>
          </p:nvPr>
        </p:nvSpPr>
        <p:spPr/>
        <p:txBody>
          <a:bodyPr/>
          <a:lstStyle/>
          <a:p>
            <a:pPr marL="0" indent="0" algn="just">
              <a:buNone/>
            </a:pPr>
            <a:r>
              <a:rPr lang="en-US" dirty="0"/>
              <a:t>A Dual State Member, is a member that pays his National, State and Chapter dues in another state and only pays chapter and state dues to the California Society.</a:t>
            </a:r>
          </a:p>
          <a:p>
            <a:pPr marL="0" indent="0" algn="just">
              <a:buNone/>
            </a:pPr>
            <a:r>
              <a:rPr lang="en-US" dirty="0"/>
              <a:t>The Chapter must collect dues for all Dual California Society Members and list the dual member on the Reconciliation Report.</a:t>
            </a:r>
          </a:p>
          <a:p>
            <a:pPr marL="0" indent="0" algn="just">
              <a:buNone/>
            </a:pPr>
            <a:r>
              <a:rPr lang="en-US" dirty="0"/>
              <a:t>The chapter has the obligation to find out if the Dual Member has paid their National Dues through another state. </a:t>
            </a:r>
          </a:p>
          <a:p>
            <a:pPr marL="0" indent="0" algn="just">
              <a:buNone/>
            </a:pPr>
            <a:r>
              <a:rPr lang="en-US" dirty="0"/>
              <a:t>According to National bylaws, </a:t>
            </a:r>
            <a:r>
              <a:rPr lang="en-US" b="1" dirty="0"/>
              <a:t>Dual state members </a:t>
            </a:r>
            <a:r>
              <a:rPr lang="en-US" dirty="0"/>
              <a:t>cannot hold chapter or state executive board or committee chair positions in the state where they are a Dual member.</a:t>
            </a:r>
          </a:p>
        </p:txBody>
      </p:sp>
      <p:pic>
        <p:nvPicPr>
          <p:cNvPr id="6" name="Picture 5">
            <a:extLst>
              <a:ext uri="{FF2B5EF4-FFF2-40B4-BE49-F238E27FC236}">
                <a16:creationId xmlns:a16="http://schemas.microsoft.com/office/drawing/2014/main" id="{8B7999C2-7732-664D-8F8B-8F38CB9C3BB9}"/>
              </a:ext>
            </a:extLst>
          </p:cNvPr>
          <p:cNvPicPr>
            <a:picLocks noChangeAspect="1"/>
          </p:cNvPicPr>
          <p:nvPr/>
        </p:nvPicPr>
        <p:blipFill>
          <a:blip r:embed="rId2"/>
          <a:stretch>
            <a:fillRect/>
          </a:stretch>
        </p:blipFill>
        <p:spPr>
          <a:xfrm>
            <a:off x="1206499" y="365125"/>
            <a:ext cx="1610811" cy="1325563"/>
          </a:xfrm>
          <a:prstGeom prst="rect">
            <a:avLst/>
          </a:prstGeom>
        </p:spPr>
      </p:pic>
    </p:spTree>
    <p:extLst>
      <p:ext uri="{BB962C8B-B14F-4D97-AF65-F5344CB8AC3E}">
        <p14:creationId xmlns:p14="http://schemas.microsoft.com/office/powerpoint/2010/main" val="3443642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A47F-40FD-4C43-9746-C7186E37940F}"/>
              </a:ext>
            </a:extLst>
          </p:cNvPr>
          <p:cNvSpPr>
            <a:spLocks noGrp="1"/>
          </p:cNvSpPr>
          <p:nvPr>
            <p:ph type="title"/>
          </p:nvPr>
        </p:nvSpPr>
        <p:spPr>
          <a:xfrm>
            <a:off x="586853" y="365125"/>
            <a:ext cx="10809027" cy="1325563"/>
          </a:xfrm>
        </p:spPr>
        <p:txBody>
          <a:bodyPr/>
          <a:lstStyle/>
          <a:p>
            <a:pPr algn="ctr"/>
            <a:r>
              <a:rPr lang="en-US" b="1" dirty="0">
                <a:latin typeface="Georgia" panose="02040502050405020303" pitchFamily="18" charset="0"/>
              </a:rPr>
              <a:t>2022 Compatriot CASSAR Newsletter</a:t>
            </a:r>
          </a:p>
        </p:txBody>
      </p:sp>
      <p:sp>
        <p:nvSpPr>
          <p:cNvPr id="3" name="TextBox 2">
            <a:extLst>
              <a:ext uri="{FF2B5EF4-FFF2-40B4-BE49-F238E27FC236}">
                <a16:creationId xmlns:a16="http://schemas.microsoft.com/office/drawing/2014/main" id="{C5F10A10-3F01-E242-89D9-4F67EDEED14E}"/>
              </a:ext>
            </a:extLst>
          </p:cNvPr>
          <p:cNvSpPr txBox="1"/>
          <p:nvPr/>
        </p:nvSpPr>
        <p:spPr>
          <a:xfrm>
            <a:off x="1364776" y="1856095"/>
            <a:ext cx="9689911" cy="4401205"/>
          </a:xfrm>
          <a:prstGeom prst="rect">
            <a:avLst/>
          </a:prstGeom>
          <a:noFill/>
        </p:spPr>
        <p:txBody>
          <a:bodyPr wrap="square" rtlCol="0">
            <a:spAutoFit/>
          </a:bodyPr>
          <a:lstStyle/>
          <a:p>
            <a:pPr algn="just"/>
            <a:r>
              <a:rPr lang="en-US" sz="2800" b="1" dirty="0"/>
              <a:t>The California Society will not be offering to send out hard copies of the Compatriot to Chapter Members in 2022, because the Compatriot is being issued monthly on line.</a:t>
            </a:r>
          </a:p>
          <a:p>
            <a:endParaRPr lang="en-US" sz="2800" b="1" dirty="0"/>
          </a:p>
          <a:p>
            <a:r>
              <a:rPr lang="en-US" sz="2800" b="1" dirty="0"/>
              <a:t>Back issues can be read on line.</a:t>
            </a:r>
          </a:p>
          <a:p>
            <a:endParaRPr lang="en-US" sz="2800" b="1" dirty="0"/>
          </a:p>
          <a:p>
            <a:pPr algn="just"/>
            <a:r>
              <a:rPr lang="en-US" sz="2800" b="1" dirty="0"/>
              <a:t> If there are chapters that have members that wish to have a hard copy, it will be the chapter’s responsibility to print off the newsletter and send to the members: Note the Compatriot does not format well to a printer.</a:t>
            </a:r>
          </a:p>
        </p:txBody>
      </p:sp>
    </p:spTree>
    <p:extLst>
      <p:ext uri="{BB962C8B-B14F-4D97-AF65-F5344CB8AC3E}">
        <p14:creationId xmlns:p14="http://schemas.microsoft.com/office/powerpoint/2010/main" val="403723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B921-A3F4-E744-B27A-B945150EE41E}"/>
              </a:ext>
            </a:extLst>
          </p:cNvPr>
          <p:cNvSpPr>
            <a:spLocks noGrp="1"/>
          </p:cNvSpPr>
          <p:nvPr>
            <p:ph type="title"/>
          </p:nvPr>
        </p:nvSpPr>
        <p:spPr/>
        <p:txBody>
          <a:bodyPr/>
          <a:lstStyle/>
          <a:p>
            <a:r>
              <a:rPr lang="en-US" dirty="0"/>
              <a:t>                    Dual State Members</a:t>
            </a:r>
          </a:p>
        </p:txBody>
      </p:sp>
      <p:graphicFrame>
        <p:nvGraphicFramePr>
          <p:cNvPr id="6" name="Content Placeholder 5">
            <a:extLst>
              <a:ext uri="{FF2B5EF4-FFF2-40B4-BE49-F238E27FC236}">
                <a16:creationId xmlns:a16="http://schemas.microsoft.com/office/drawing/2014/main" id="{096EE4DF-33EC-314D-AEB8-BC175AF6E1E1}"/>
              </a:ext>
            </a:extLst>
          </p:cNvPr>
          <p:cNvGraphicFramePr>
            <a:graphicFrameLocks noGrp="1"/>
          </p:cNvGraphicFramePr>
          <p:nvPr>
            <p:ph idx="1"/>
            <p:extLst>
              <p:ext uri="{D42A27DB-BD31-4B8C-83A1-F6EECF244321}">
                <p14:modId xmlns:p14="http://schemas.microsoft.com/office/powerpoint/2010/main" val="2327770730"/>
              </p:ext>
            </p:extLst>
          </p:nvPr>
        </p:nvGraphicFramePr>
        <p:xfrm>
          <a:off x="1535723" y="2110154"/>
          <a:ext cx="9343293" cy="4009284"/>
        </p:xfrm>
        <a:graphic>
          <a:graphicData uri="http://schemas.openxmlformats.org/drawingml/2006/table">
            <a:tbl>
              <a:tblPr>
                <a:tableStyleId>{5C22544A-7EE6-4342-B048-85BDC9FD1C3A}</a:tableStyleId>
              </a:tblPr>
              <a:tblGrid>
                <a:gridCol w="386048">
                  <a:extLst>
                    <a:ext uri="{9D8B030D-6E8A-4147-A177-3AD203B41FA5}">
                      <a16:colId xmlns:a16="http://schemas.microsoft.com/office/drawing/2014/main" val="3067358914"/>
                    </a:ext>
                  </a:extLst>
                </a:gridCol>
                <a:gridCol w="790480">
                  <a:extLst>
                    <a:ext uri="{9D8B030D-6E8A-4147-A177-3AD203B41FA5}">
                      <a16:colId xmlns:a16="http://schemas.microsoft.com/office/drawing/2014/main" val="2505335084"/>
                    </a:ext>
                  </a:extLst>
                </a:gridCol>
                <a:gridCol w="1102996">
                  <a:extLst>
                    <a:ext uri="{9D8B030D-6E8A-4147-A177-3AD203B41FA5}">
                      <a16:colId xmlns:a16="http://schemas.microsoft.com/office/drawing/2014/main" val="139040760"/>
                    </a:ext>
                  </a:extLst>
                </a:gridCol>
                <a:gridCol w="1309807">
                  <a:extLst>
                    <a:ext uri="{9D8B030D-6E8A-4147-A177-3AD203B41FA5}">
                      <a16:colId xmlns:a16="http://schemas.microsoft.com/office/drawing/2014/main" val="1873156363"/>
                    </a:ext>
                  </a:extLst>
                </a:gridCol>
                <a:gridCol w="2702340">
                  <a:extLst>
                    <a:ext uri="{9D8B030D-6E8A-4147-A177-3AD203B41FA5}">
                      <a16:colId xmlns:a16="http://schemas.microsoft.com/office/drawing/2014/main" val="19347933"/>
                    </a:ext>
                  </a:extLst>
                </a:gridCol>
                <a:gridCol w="2003776">
                  <a:extLst>
                    <a:ext uri="{9D8B030D-6E8A-4147-A177-3AD203B41FA5}">
                      <a16:colId xmlns:a16="http://schemas.microsoft.com/office/drawing/2014/main" val="1600500307"/>
                    </a:ext>
                  </a:extLst>
                </a:gridCol>
                <a:gridCol w="1047846">
                  <a:extLst>
                    <a:ext uri="{9D8B030D-6E8A-4147-A177-3AD203B41FA5}">
                      <a16:colId xmlns:a16="http://schemas.microsoft.com/office/drawing/2014/main" val="3217217954"/>
                    </a:ext>
                  </a:extLst>
                </a:gridCol>
              </a:tblGrid>
              <a:tr h="222738">
                <a:tc gridSpan="6">
                  <a:txBody>
                    <a:bodyPr/>
                    <a:lstStyle/>
                    <a:p>
                      <a:pPr algn="ctr" fontAlgn="b"/>
                      <a:r>
                        <a:rPr lang="en-US" sz="900" u="none" strike="noStrike">
                          <a:effectLst/>
                        </a:rPr>
                        <a:t>CASSAR DUAL MEMBERS DOCUMENTATION SHEET </a:t>
                      </a:r>
                      <a:endParaRPr lang="en-US" sz="900" b="1" i="0" u="none" strike="noStrike">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205980438"/>
                  </a:ext>
                </a:extLst>
              </a:tr>
              <a:tr h="222738">
                <a:tc>
                  <a:txBody>
                    <a:bodyPr/>
                    <a:lstStyle/>
                    <a:p>
                      <a:pPr algn="ctr" fontAlgn="b"/>
                      <a:r>
                        <a:rPr lang="en-US" sz="900" u="none" strike="noStrike">
                          <a:effectLst/>
                        </a:rPr>
                        <a:t> </a:t>
                      </a:r>
                      <a:endParaRPr lang="en-US" sz="900" b="1"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Society:</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Master</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0" i="0" u="none" strike="noStrike">
                        <a:effectLst/>
                        <a:latin typeface="Times New Roman" panose="02020603050405020304" pitchFamily="18" charset="0"/>
                      </a:endParaRPr>
                    </a:p>
                  </a:txBody>
                  <a:tcPr marL="9525" marR="9525" marT="9525" marB="0" anchor="b"/>
                </a:tc>
                <a:tc>
                  <a:txBody>
                    <a:bodyPr/>
                    <a:lstStyle/>
                    <a:p>
                      <a:pPr algn="r" fontAlgn="b"/>
                      <a:r>
                        <a:rPr lang="en-US" sz="900" u="none" strike="noStrike">
                          <a:effectLst/>
                        </a:rPr>
                        <a:t>Reconciliation as of January 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2021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022252365"/>
                  </a:ext>
                </a:extLst>
              </a:tr>
              <a:tr h="222738">
                <a:tc gridSpan="6">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729810570"/>
                  </a:ext>
                </a:extLst>
              </a:tr>
              <a:tr h="222738">
                <a:tc>
                  <a:txBody>
                    <a:bodyPr/>
                    <a:lstStyle/>
                    <a:p>
                      <a:pPr algn="ctr" fontAlgn="b"/>
                      <a:r>
                        <a:rPr lang="en-US" sz="900" u="none" strike="noStrike">
                          <a:effectLst/>
                        </a:rPr>
                        <a:t> </a:t>
                      </a:r>
                      <a:endParaRPr lang="en-US" sz="900" b="1" i="1" u="none" strike="noStrike">
                        <a:solidFill>
                          <a:srgbClr val="993300"/>
                        </a:solidFill>
                        <a:effectLst/>
                        <a:latin typeface="Times New Roman" panose="02020603050405020304" pitchFamily="18"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l" fontAlgn="b"/>
                      <a:r>
                        <a:rPr lang="en-US" sz="900" u="none" strike="noStrike">
                          <a:effectLst/>
                        </a:rPr>
                        <a:t> </a:t>
                      </a:r>
                      <a:endParaRPr lang="en-US" sz="900" b="0" i="1" u="none" strike="noStrike">
                        <a:solidFill>
                          <a:srgbClr val="993300"/>
                        </a:solidFill>
                        <a:effectLst/>
                        <a:latin typeface="Arial" panose="020B0604020202020204" pitchFamily="34" charset="0"/>
                      </a:endParaRPr>
                    </a:p>
                  </a:txBody>
                  <a:tcPr marL="9525" marR="9525" marT="9525" marB="0" anchor="b"/>
                </a:tc>
                <a:tc>
                  <a:txBody>
                    <a:bodyPr/>
                    <a:lstStyle/>
                    <a:p>
                      <a:pPr algn="ctr" fontAlgn="b"/>
                      <a:r>
                        <a:rPr lang="en-US" sz="900" u="none" strike="noStrike">
                          <a:effectLst/>
                        </a:rPr>
                        <a:t>Primary</a:t>
                      </a:r>
                      <a:endParaRPr lang="en-US" sz="900" b="1" i="0" u="none"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337733529"/>
                  </a:ext>
                </a:extLst>
              </a:tr>
              <a:tr h="222738">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Nat'l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First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Middle Name</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Last Name</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Chapter</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State is CA</a:t>
                      </a:r>
                      <a:endParaRPr lang="en-US" sz="900" b="1" i="0" u="sng" strike="noStrike">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92002826"/>
                  </a:ext>
                </a:extLst>
              </a:tr>
              <a:tr h="222738">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l"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900" u="sng" strike="noStrike">
                          <a:effectLst/>
                        </a:rPr>
                        <a:t> </a:t>
                      </a:r>
                      <a:endParaRPr lang="en-US" sz="900" b="1" i="0" u="sng" strike="noStrike">
                        <a:effectLst/>
                        <a:latin typeface="Times New Roman" panose="02020603050405020304" pitchFamily="18" charset="0"/>
                      </a:endParaRPr>
                    </a:p>
                  </a:txBody>
                  <a:tcPr marL="9525" marR="9525" marT="9525" marB="0" anchor="b"/>
                </a:tc>
                <a:tc>
                  <a:txBody>
                    <a:bodyPr/>
                    <a:lstStyle/>
                    <a:p>
                      <a:pPr algn="ctr" fontAlgn="b"/>
                      <a:r>
                        <a:rPr lang="en-US" sz="1000" u="none" strike="noStrike">
                          <a:effectLst/>
                        </a:rPr>
                        <a:t>"y" or "n"</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181803819"/>
                  </a:ext>
                </a:extLst>
              </a:tr>
              <a:tr h="222738">
                <a:tc>
                  <a:txBody>
                    <a:bodyPr/>
                    <a:lstStyle/>
                    <a:p>
                      <a:pPr algn="ctr" fontAlgn="b"/>
                      <a:r>
                        <a:rPr lang="en-US" sz="900" u="none" strike="noStrike">
                          <a:effectLst/>
                        </a:rPr>
                        <a:t>1</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089741861"/>
                  </a:ext>
                </a:extLst>
              </a:tr>
              <a:tr h="222738">
                <a:tc>
                  <a:txBody>
                    <a:bodyPr/>
                    <a:lstStyle/>
                    <a:p>
                      <a:pPr algn="ctr" fontAlgn="b"/>
                      <a:r>
                        <a:rPr lang="en-US" sz="900" u="none" strike="noStrike">
                          <a:effectLst/>
                        </a:rPr>
                        <a:t>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2957147503"/>
                  </a:ext>
                </a:extLst>
              </a:tr>
              <a:tr h="222738">
                <a:tc>
                  <a:txBody>
                    <a:bodyPr/>
                    <a:lstStyle/>
                    <a:p>
                      <a:pPr algn="ctr" fontAlgn="b"/>
                      <a:r>
                        <a:rPr lang="en-US" sz="900" u="none" strike="noStrike">
                          <a:effectLst/>
                        </a:rPr>
                        <a:t>3</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090683875"/>
                  </a:ext>
                </a:extLst>
              </a:tr>
              <a:tr h="222738">
                <a:tc>
                  <a:txBody>
                    <a:bodyPr/>
                    <a:lstStyle/>
                    <a:p>
                      <a:pPr algn="ctr" fontAlgn="b"/>
                      <a:r>
                        <a:rPr lang="en-US" sz="900" u="none" strike="noStrike">
                          <a:effectLst/>
                        </a:rPr>
                        <a:t>4</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2636607826"/>
                  </a:ext>
                </a:extLst>
              </a:tr>
              <a:tr h="222738">
                <a:tc>
                  <a:txBody>
                    <a:bodyPr/>
                    <a:lstStyle/>
                    <a:p>
                      <a:pPr algn="ctr" fontAlgn="b"/>
                      <a:r>
                        <a:rPr lang="en-US" sz="900" u="none" strike="noStrike">
                          <a:effectLst/>
                        </a:rPr>
                        <a:t>5</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843535390"/>
                  </a:ext>
                </a:extLst>
              </a:tr>
              <a:tr h="222738">
                <a:tc>
                  <a:txBody>
                    <a:bodyPr/>
                    <a:lstStyle/>
                    <a:p>
                      <a:pPr algn="ctr" fontAlgn="b"/>
                      <a:r>
                        <a:rPr lang="en-US" sz="900" u="none" strike="noStrike">
                          <a:effectLst/>
                        </a:rPr>
                        <a:t>6</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2188659305"/>
                  </a:ext>
                </a:extLst>
              </a:tr>
              <a:tr h="222738">
                <a:tc>
                  <a:txBody>
                    <a:bodyPr/>
                    <a:lstStyle/>
                    <a:p>
                      <a:pPr algn="ctr" fontAlgn="b"/>
                      <a:r>
                        <a:rPr lang="en-US" sz="900" u="none" strike="noStrike">
                          <a:effectLst/>
                        </a:rPr>
                        <a:t>7</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l" fontAlgn="ctr"/>
                      <a:endParaRPr lang="en-US" sz="900" b="0" i="0" u="none" strike="noStrike">
                        <a:effectLst/>
                        <a:latin typeface="Arial" panose="020B0604020202020204" pitchFamily="34" charset="0"/>
                      </a:endParaRPr>
                    </a:p>
                  </a:txBody>
                  <a:tcPr marL="9525" marR="9525" marT="9525" marB="0" anchor="ctr"/>
                </a:tc>
                <a:tc>
                  <a:txBody>
                    <a:bodyPr/>
                    <a:lstStyle/>
                    <a:p>
                      <a:pPr algn="ctr" fontAlgn="ctr"/>
                      <a:endParaRPr lang="en-US" sz="900" b="0"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873296616"/>
                  </a:ext>
                </a:extLst>
              </a:tr>
              <a:tr h="222738">
                <a:tc>
                  <a:txBody>
                    <a:bodyPr/>
                    <a:lstStyle/>
                    <a:p>
                      <a:pPr algn="ctr" fontAlgn="b"/>
                      <a:r>
                        <a:rPr lang="en-US" sz="900" u="none" strike="noStrike">
                          <a:effectLst/>
                        </a:rPr>
                        <a:t>8</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45916974"/>
                  </a:ext>
                </a:extLst>
              </a:tr>
              <a:tr h="222738">
                <a:tc>
                  <a:txBody>
                    <a:bodyPr/>
                    <a:lstStyle/>
                    <a:p>
                      <a:pPr algn="ctr" fontAlgn="b"/>
                      <a:r>
                        <a:rPr lang="en-US" sz="900" u="none" strike="noStrike">
                          <a:effectLst/>
                        </a:rPr>
                        <a:t>9</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547463660"/>
                  </a:ext>
                </a:extLst>
              </a:tr>
              <a:tr h="222738">
                <a:tc>
                  <a:txBody>
                    <a:bodyPr/>
                    <a:lstStyle/>
                    <a:p>
                      <a:pPr algn="ctr" fontAlgn="b"/>
                      <a:r>
                        <a:rPr lang="en-US" sz="900" u="none" strike="noStrike">
                          <a:effectLst/>
                        </a:rPr>
                        <a:t>10</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610342745"/>
                  </a:ext>
                </a:extLst>
              </a:tr>
              <a:tr h="222738">
                <a:tc>
                  <a:txBody>
                    <a:bodyPr/>
                    <a:lstStyle/>
                    <a:p>
                      <a:pPr algn="ctr" fontAlgn="b"/>
                      <a:r>
                        <a:rPr lang="en-US" sz="900" u="none" strike="noStrike">
                          <a:effectLst/>
                        </a:rPr>
                        <a:t>11</a:t>
                      </a:r>
                      <a:endParaRPr lang="en-US" sz="900" b="1" i="0" u="none" strike="noStrike">
                        <a:effectLst/>
                        <a:latin typeface="Times New Roman" panose="02020603050405020304" pitchFamily="18"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443593012"/>
                  </a:ext>
                </a:extLst>
              </a:tr>
              <a:tr h="222738">
                <a:tc>
                  <a:txBody>
                    <a:bodyPr/>
                    <a:lstStyle/>
                    <a:p>
                      <a:pPr algn="ctr" fontAlgn="b"/>
                      <a:r>
                        <a:rPr lang="en-US" sz="900" u="none" strike="noStrike">
                          <a:effectLst/>
                        </a:rPr>
                        <a:t>12</a:t>
                      </a:r>
                      <a:endParaRPr lang="en-US" sz="900" b="1" i="0" u="none" strike="noStrike">
                        <a:effectLst/>
                        <a:latin typeface="Times New Roman" panose="02020603050405020304" pitchFamily="18" charset="0"/>
                      </a:endParaRPr>
                    </a:p>
                  </a:txBody>
                  <a:tcPr marL="9525" marR="9525" marT="9525" marB="0" anchor="b"/>
                </a:tc>
                <a:tc>
                  <a:txBody>
                    <a:bodyPr/>
                    <a:lstStyle/>
                    <a:p>
                      <a:pPr algn="ctr"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l" fontAlgn="t"/>
                      <a:endParaRPr lang="en-US" sz="900" b="0" i="0" u="none" strike="noStrike">
                        <a:effectLst/>
                        <a:latin typeface="Arial" panose="020B0604020202020204" pitchFamily="34" charset="0"/>
                      </a:endParaRPr>
                    </a:p>
                  </a:txBody>
                  <a:tcPr marL="9525" marR="9525" marT="9525" marB="0"/>
                </a:tc>
                <a:tc>
                  <a:txBody>
                    <a:bodyPr/>
                    <a:lstStyle/>
                    <a:p>
                      <a:pPr algn="ctr" fontAlgn="t"/>
                      <a:endParaRPr lang="en-US" sz="900" b="0" i="0" u="none" strike="noStrike" dirty="0">
                        <a:effectLst/>
                        <a:latin typeface="Arial" panose="020B0604020202020204" pitchFamily="34" charset="0"/>
                      </a:endParaRPr>
                    </a:p>
                  </a:txBody>
                  <a:tcPr marL="9525" marR="9525" marT="9525" marB="0"/>
                </a:tc>
                <a:extLst>
                  <a:ext uri="{0D108BD9-81ED-4DB2-BD59-A6C34878D82A}">
                    <a16:rowId xmlns:a16="http://schemas.microsoft.com/office/drawing/2014/main" val="688524727"/>
                  </a:ext>
                </a:extLst>
              </a:tr>
            </a:tbl>
          </a:graphicData>
        </a:graphic>
      </p:graphicFrame>
      <p:pic>
        <p:nvPicPr>
          <p:cNvPr id="7" name="Picture 6">
            <a:extLst>
              <a:ext uri="{FF2B5EF4-FFF2-40B4-BE49-F238E27FC236}">
                <a16:creationId xmlns:a16="http://schemas.microsoft.com/office/drawing/2014/main" id="{E38AF562-BE65-A147-80FA-B8F72DCC2725}"/>
              </a:ext>
            </a:extLst>
          </p:cNvPr>
          <p:cNvPicPr>
            <a:picLocks noChangeAspect="1"/>
          </p:cNvPicPr>
          <p:nvPr/>
        </p:nvPicPr>
        <p:blipFill>
          <a:blip r:embed="rId2"/>
          <a:stretch>
            <a:fillRect/>
          </a:stretch>
        </p:blipFill>
        <p:spPr>
          <a:xfrm>
            <a:off x="1358899" y="365124"/>
            <a:ext cx="1610811" cy="1325563"/>
          </a:xfrm>
          <a:prstGeom prst="rect">
            <a:avLst/>
          </a:prstGeom>
        </p:spPr>
      </p:pic>
    </p:spTree>
    <p:extLst>
      <p:ext uri="{BB962C8B-B14F-4D97-AF65-F5344CB8AC3E}">
        <p14:creationId xmlns:p14="http://schemas.microsoft.com/office/powerpoint/2010/main" val="3699280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D739-1DEC-2A44-A118-494DD7E40311}"/>
              </a:ext>
            </a:extLst>
          </p:cNvPr>
          <p:cNvSpPr>
            <a:spLocks noGrp="1"/>
          </p:cNvSpPr>
          <p:nvPr>
            <p:ph type="title"/>
          </p:nvPr>
        </p:nvSpPr>
        <p:spPr/>
        <p:txBody>
          <a:bodyPr/>
          <a:lstStyle/>
          <a:p>
            <a:pPr algn="ctr"/>
            <a:r>
              <a:rPr lang="en-US" dirty="0"/>
              <a:t>                Transfers In and Out and </a:t>
            </a:r>
            <a:br>
              <a:rPr lang="en-US" dirty="0"/>
            </a:br>
            <a:r>
              <a:rPr lang="en-US" dirty="0"/>
              <a:t>           Reinstatements  </a:t>
            </a:r>
          </a:p>
        </p:txBody>
      </p:sp>
      <p:sp>
        <p:nvSpPr>
          <p:cNvPr id="3" name="Content Placeholder 2">
            <a:extLst>
              <a:ext uri="{FF2B5EF4-FFF2-40B4-BE49-F238E27FC236}">
                <a16:creationId xmlns:a16="http://schemas.microsoft.com/office/drawing/2014/main" id="{252034C3-9E18-2642-A627-228F4810F75C}"/>
              </a:ext>
            </a:extLst>
          </p:cNvPr>
          <p:cNvSpPr>
            <a:spLocks noGrp="1"/>
          </p:cNvSpPr>
          <p:nvPr>
            <p:ph idx="1"/>
          </p:nvPr>
        </p:nvSpPr>
        <p:spPr/>
        <p:txBody>
          <a:bodyPr>
            <a:normAutofit lnSpcReduction="10000"/>
          </a:bodyPr>
          <a:lstStyle/>
          <a:p>
            <a:r>
              <a:rPr lang="en-US" dirty="0"/>
              <a:t>Don’t let specific dates be your undoing.</a:t>
            </a:r>
          </a:p>
          <a:p>
            <a:endParaRPr lang="en-US" sz="1600" dirty="0"/>
          </a:p>
          <a:p>
            <a:r>
              <a:rPr lang="en-US" dirty="0"/>
              <a:t>Key dates for the purpose of the report are before September 1</a:t>
            </a:r>
            <a:r>
              <a:rPr lang="en-US" baseline="30000" dirty="0"/>
              <a:t>st</a:t>
            </a:r>
            <a:r>
              <a:rPr lang="en-US" dirty="0"/>
              <a:t> and after September 1</a:t>
            </a:r>
            <a:r>
              <a:rPr lang="en-US" baseline="30000" dirty="0"/>
              <a:t>st</a:t>
            </a:r>
            <a:r>
              <a:rPr lang="en-US" dirty="0"/>
              <a:t> </a:t>
            </a:r>
          </a:p>
          <a:p>
            <a:endParaRPr lang="en-US" sz="1600" dirty="0"/>
          </a:p>
          <a:p>
            <a:pPr algn="just"/>
            <a:r>
              <a:rPr lang="en-US" dirty="0"/>
              <a:t>If a member was transferred or reinstated in the spring use June 15, 2021 as the date </a:t>
            </a:r>
            <a:r>
              <a:rPr lang="en-US" u="sng" dirty="0"/>
              <a:t>if you do not know the exact date</a:t>
            </a:r>
            <a:r>
              <a:rPr lang="en-US" dirty="0"/>
              <a:t>. The 15</a:t>
            </a:r>
            <a:r>
              <a:rPr lang="en-US" baseline="30000" dirty="0"/>
              <a:t>th</a:t>
            </a:r>
            <a:r>
              <a:rPr lang="en-US" dirty="0"/>
              <a:t> of the month will always work for the day on all  transactions in the report.</a:t>
            </a:r>
          </a:p>
          <a:p>
            <a:pPr algn="just"/>
            <a:r>
              <a:rPr lang="en-US" dirty="0"/>
              <a:t>This is important, so do not spend a lot of time finding an exact date.</a:t>
            </a:r>
          </a:p>
          <a:p>
            <a:pPr algn="just"/>
            <a:r>
              <a:rPr lang="en-US" dirty="0"/>
              <a:t>Also, dates can be found in the NSSAR Data Base.</a:t>
            </a:r>
          </a:p>
        </p:txBody>
      </p:sp>
      <p:pic>
        <p:nvPicPr>
          <p:cNvPr id="5" name="Picture 4">
            <a:extLst>
              <a:ext uri="{FF2B5EF4-FFF2-40B4-BE49-F238E27FC236}">
                <a16:creationId xmlns:a16="http://schemas.microsoft.com/office/drawing/2014/main" id="{66B37D09-DFD5-5E4A-B2FA-340F0D2D0547}"/>
              </a:ext>
            </a:extLst>
          </p:cNvPr>
          <p:cNvPicPr>
            <a:picLocks noChangeAspect="1"/>
          </p:cNvPicPr>
          <p:nvPr/>
        </p:nvPicPr>
        <p:blipFill>
          <a:blip r:embed="rId2"/>
          <a:stretch>
            <a:fillRect/>
          </a:stretch>
        </p:blipFill>
        <p:spPr>
          <a:xfrm>
            <a:off x="1358899" y="365124"/>
            <a:ext cx="1610811" cy="1325563"/>
          </a:xfrm>
          <a:prstGeom prst="rect">
            <a:avLst/>
          </a:prstGeom>
        </p:spPr>
      </p:pic>
    </p:spTree>
    <p:extLst>
      <p:ext uri="{BB962C8B-B14F-4D97-AF65-F5344CB8AC3E}">
        <p14:creationId xmlns:p14="http://schemas.microsoft.com/office/powerpoint/2010/main" val="3970563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D15D-67E4-FA4F-BD7E-BFD2F1AE7866}"/>
              </a:ext>
            </a:extLst>
          </p:cNvPr>
          <p:cNvSpPr>
            <a:spLocks noGrp="1"/>
          </p:cNvSpPr>
          <p:nvPr>
            <p:ph type="title"/>
          </p:nvPr>
        </p:nvSpPr>
        <p:spPr/>
        <p:txBody>
          <a:bodyPr/>
          <a:lstStyle/>
          <a:p>
            <a:r>
              <a:rPr lang="en-US" dirty="0"/>
              <a:t>             Dates on Report</a:t>
            </a:r>
          </a:p>
        </p:txBody>
      </p:sp>
      <p:sp>
        <p:nvSpPr>
          <p:cNvPr id="3" name="Content Placeholder 2">
            <a:extLst>
              <a:ext uri="{FF2B5EF4-FFF2-40B4-BE49-F238E27FC236}">
                <a16:creationId xmlns:a16="http://schemas.microsoft.com/office/drawing/2014/main" id="{3E264E27-450A-3E4D-9512-12FABB8BCA4C}"/>
              </a:ext>
            </a:extLst>
          </p:cNvPr>
          <p:cNvSpPr>
            <a:spLocks noGrp="1"/>
          </p:cNvSpPr>
          <p:nvPr>
            <p:ph idx="1"/>
          </p:nvPr>
        </p:nvSpPr>
        <p:spPr/>
        <p:txBody>
          <a:bodyPr>
            <a:normAutofit lnSpcReduction="10000"/>
          </a:bodyPr>
          <a:lstStyle/>
          <a:p>
            <a:pPr marL="0" indent="0">
              <a:buNone/>
            </a:pPr>
            <a:r>
              <a:rPr lang="en-US" dirty="0"/>
              <a:t> Where to find information:</a:t>
            </a:r>
          </a:p>
          <a:p>
            <a:pPr marL="0" indent="0">
              <a:buNone/>
            </a:pPr>
            <a:r>
              <a:rPr lang="en-US" dirty="0"/>
              <a:t>Log into the National web site</a:t>
            </a:r>
          </a:p>
          <a:p>
            <a:pPr marL="0" indent="0">
              <a:buNone/>
            </a:pPr>
            <a:r>
              <a:rPr lang="en-US" dirty="0"/>
              <a:t>On the Navy Blue Bar there is a tab “Quick Links.” hit this tab.</a:t>
            </a:r>
          </a:p>
          <a:p>
            <a:pPr marL="0" indent="0">
              <a:buNone/>
            </a:pPr>
            <a:r>
              <a:rPr lang="en-US" dirty="0"/>
              <a:t>Go to Member Info (yellow)</a:t>
            </a:r>
          </a:p>
          <a:p>
            <a:pPr marL="0" indent="0">
              <a:buNone/>
            </a:pPr>
            <a:r>
              <a:rPr lang="en-US" dirty="0"/>
              <a:t>Login into site-note this has a different login name and password.</a:t>
            </a:r>
          </a:p>
          <a:p>
            <a:pPr marL="0" indent="0">
              <a:buNone/>
            </a:pPr>
            <a:r>
              <a:rPr lang="en-US" dirty="0"/>
              <a:t>Type in the last name of the member and hit search.</a:t>
            </a:r>
          </a:p>
          <a:p>
            <a:pPr marL="0" indent="0">
              <a:buNone/>
            </a:pPr>
            <a:r>
              <a:rPr lang="en-US" dirty="0"/>
              <a:t>Go into select member and look in member status.</a:t>
            </a:r>
          </a:p>
          <a:p>
            <a:pPr marL="0" indent="0">
              <a:buNone/>
            </a:pPr>
            <a:r>
              <a:rPr lang="en-US" dirty="0"/>
              <a:t>Or use the Blue System, it works much the same way-we will learn more about the Blue system as the months pass.</a:t>
            </a:r>
          </a:p>
        </p:txBody>
      </p:sp>
      <p:pic>
        <p:nvPicPr>
          <p:cNvPr id="4" name="Picture 3">
            <a:extLst>
              <a:ext uri="{FF2B5EF4-FFF2-40B4-BE49-F238E27FC236}">
                <a16:creationId xmlns:a16="http://schemas.microsoft.com/office/drawing/2014/main" id="{E8EB2AED-B34C-5F4E-BFAD-649C65936C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1292" y="370768"/>
            <a:ext cx="1453662" cy="1141510"/>
          </a:xfrm>
          <a:prstGeom prst="rect">
            <a:avLst/>
          </a:prstGeom>
          <a:noFill/>
        </p:spPr>
      </p:pic>
    </p:spTree>
    <p:extLst>
      <p:ext uri="{BB962C8B-B14F-4D97-AF65-F5344CB8AC3E}">
        <p14:creationId xmlns:p14="http://schemas.microsoft.com/office/powerpoint/2010/main" val="957440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E647-F142-DD41-AB93-D71F365173B4}"/>
              </a:ext>
            </a:extLst>
          </p:cNvPr>
          <p:cNvSpPr>
            <a:spLocks noGrp="1"/>
          </p:cNvSpPr>
          <p:nvPr>
            <p:ph type="title"/>
          </p:nvPr>
        </p:nvSpPr>
        <p:spPr/>
        <p:txBody>
          <a:bodyPr/>
          <a:lstStyle/>
          <a:p>
            <a:r>
              <a:rPr lang="en-US" dirty="0"/>
              <a:t>               Information Needed </a:t>
            </a:r>
          </a:p>
        </p:txBody>
      </p:sp>
      <p:sp>
        <p:nvSpPr>
          <p:cNvPr id="3" name="Content Placeholder 2">
            <a:extLst>
              <a:ext uri="{FF2B5EF4-FFF2-40B4-BE49-F238E27FC236}">
                <a16:creationId xmlns:a16="http://schemas.microsoft.com/office/drawing/2014/main" id="{2217D3FE-A962-6142-B8C8-9EBE8276263B}"/>
              </a:ext>
            </a:extLst>
          </p:cNvPr>
          <p:cNvSpPr>
            <a:spLocks noGrp="1"/>
          </p:cNvSpPr>
          <p:nvPr>
            <p:ph idx="1"/>
          </p:nvPr>
        </p:nvSpPr>
        <p:spPr/>
        <p:txBody>
          <a:bodyPr/>
          <a:lstStyle/>
          <a:p>
            <a:pPr marL="0" indent="0">
              <a:buNone/>
            </a:pPr>
            <a:r>
              <a:rPr lang="en-US" dirty="0"/>
              <a:t>When collecting your dues you will need to confirm the following information.</a:t>
            </a:r>
          </a:p>
          <a:p>
            <a:pPr marL="0" indent="0">
              <a:buNone/>
            </a:pPr>
            <a:r>
              <a:rPr lang="en-US" dirty="0"/>
              <a:t>Name</a:t>
            </a:r>
          </a:p>
          <a:p>
            <a:pPr marL="0" indent="0">
              <a:buNone/>
            </a:pPr>
            <a:r>
              <a:rPr lang="en-US" dirty="0"/>
              <a:t>Address</a:t>
            </a:r>
          </a:p>
          <a:p>
            <a:pPr marL="0" indent="0">
              <a:buNone/>
            </a:pPr>
            <a:r>
              <a:rPr lang="en-US" dirty="0"/>
              <a:t>Email (important: when the society goes to electronic payment each member will have to use an email address to pay dues.)</a:t>
            </a:r>
          </a:p>
          <a:p>
            <a:pPr marL="0" indent="0">
              <a:buNone/>
            </a:pPr>
            <a:r>
              <a:rPr lang="en-US" dirty="0"/>
              <a:t>Phone numbers</a:t>
            </a:r>
          </a:p>
          <a:p>
            <a:pPr marL="0" indent="0">
              <a:buNone/>
            </a:pPr>
            <a:endParaRPr lang="en-US" sz="1800" dirty="0"/>
          </a:p>
          <a:p>
            <a:pPr marL="0" indent="0">
              <a:buNone/>
            </a:pPr>
            <a:r>
              <a:rPr lang="en-US" dirty="0"/>
              <a:t>Need to confirm information on life member.</a:t>
            </a:r>
          </a:p>
          <a:p>
            <a:pPr marL="0" indent="0">
              <a:buNone/>
            </a:pPr>
            <a:endParaRPr lang="en-US" dirty="0"/>
          </a:p>
        </p:txBody>
      </p:sp>
      <p:pic>
        <p:nvPicPr>
          <p:cNvPr id="4" name="Picture 3">
            <a:extLst>
              <a:ext uri="{FF2B5EF4-FFF2-40B4-BE49-F238E27FC236}">
                <a16:creationId xmlns:a16="http://schemas.microsoft.com/office/drawing/2014/main" id="{9AD47C3A-35D6-3748-9D87-2A87204469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1292" y="370768"/>
            <a:ext cx="1453662" cy="1141510"/>
          </a:xfrm>
          <a:prstGeom prst="rect">
            <a:avLst/>
          </a:prstGeom>
          <a:noFill/>
        </p:spPr>
      </p:pic>
    </p:spTree>
    <p:extLst>
      <p:ext uri="{BB962C8B-B14F-4D97-AF65-F5344CB8AC3E}">
        <p14:creationId xmlns:p14="http://schemas.microsoft.com/office/powerpoint/2010/main" val="177573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3CDB-F10B-0642-8106-BF161AF31051}"/>
              </a:ext>
            </a:extLst>
          </p:cNvPr>
          <p:cNvSpPr>
            <a:spLocks noGrp="1"/>
          </p:cNvSpPr>
          <p:nvPr>
            <p:ph type="title"/>
          </p:nvPr>
        </p:nvSpPr>
        <p:spPr/>
        <p:txBody>
          <a:bodyPr/>
          <a:lstStyle/>
          <a:p>
            <a:r>
              <a:rPr lang="en-US" dirty="0"/>
              <a:t>             General Comments</a:t>
            </a:r>
          </a:p>
        </p:txBody>
      </p:sp>
      <p:sp>
        <p:nvSpPr>
          <p:cNvPr id="3" name="Content Placeholder 2">
            <a:extLst>
              <a:ext uri="{FF2B5EF4-FFF2-40B4-BE49-F238E27FC236}">
                <a16:creationId xmlns:a16="http://schemas.microsoft.com/office/drawing/2014/main" id="{4B88CD9C-DE7F-F54B-8E2B-549DD823CF03}"/>
              </a:ext>
            </a:extLst>
          </p:cNvPr>
          <p:cNvSpPr>
            <a:spLocks noGrp="1"/>
          </p:cNvSpPr>
          <p:nvPr>
            <p:ph idx="1"/>
          </p:nvPr>
        </p:nvSpPr>
        <p:spPr/>
        <p:txBody>
          <a:bodyPr/>
          <a:lstStyle/>
          <a:p>
            <a:r>
              <a:rPr lang="en-US" dirty="0"/>
              <a:t>Fill in all fields in the work sheets.</a:t>
            </a:r>
          </a:p>
          <a:p>
            <a:r>
              <a:rPr lang="en-US" dirty="0"/>
              <a:t>Do Not delete anything on the work sheets. Your report will be rejected and you will have to redo the entire report.</a:t>
            </a:r>
          </a:p>
          <a:p>
            <a:r>
              <a:rPr lang="en-US" dirty="0"/>
              <a:t>Do not change any of the formulas or numbers on any of the sheets.</a:t>
            </a:r>
          </a:p>
          <a:p>
            <a:r>
              <a:rPr lang="en-US" dirty="0"/>
              <a:t>Begin to fill in the Reconciliation Report as soon as you receive the report. The report can be filled in before December 15</a:t>
            </a:r>
            <a:r>
              <a:rPr lang="en-US" baseline="30000" dirty="0"/>
              <a:t>th</a:t>
            </a:r>
            <a:r>
              <a:rPr lang="en-US" dirty="0"/>
              <a:t> with the exception of the drops.</a:t>
            </a:r>
          </a:p>
          <a:p>
            <a:r>
              <a:rPr lang="en-US" dirty="0"/>
              <a:t>Call if you need assistants (909) 985-7510</a:t>
            </a:r>
          </a:p>
          <a:p>
            <a:r>
              <a:rPr lang="en-US" b="1" i="1" dirty="0">
                <a:latin typeface="Georgia" panose="02040502050405020303" pitchFamily="18" charset="0"/>
              </a:rPr>
              <a:t>Did I say Call if you need Assistance (909) 985-7510</a:t>
            </a:r>
          </a:p>
        </p:txBody>
      </p:sp>
      <p:pic>
        <p:nvPicPr>
          <p:cNvPr id="4" name="Picture 3">
            <a:extLst>
              <a:ext uri="{FF2B5EF4-FFF2-40B4-BE49-F238E27FC236}">
                <a16:creationId xmlns:a16="http://schemas.microsoft.com/office/drawing/2014/main" id="{EB890779-064F-6C42-A47E-6CD7B125CA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1292" y="370768"/>
            <a:ext cx="1453662" cy="1141510"/>
          </a:xfrm>
          <a:prstGeom prst="rect">
            <a:avLst/>
          </a:prstGeom>
          <a:noFill/>
        </p:spPr>
      </p:pic>
    </p:spTree>
    <p:extLst>
      <p:ext uri="{BB962C8B-B14F-4D97-AF65-F5344CB8AC3E}">
        <p14:creationId xmlns:p14="http://schemas.microsoft.com/office/powerpoint/2010/main" val="2741257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FD6F-53AD-4A41-83A2-2C0D64E4A642}"/>
              </a:ext>
            </a:extLst>
          </p:cNvPr>
          <p:cNvSpPr>
            <a:spLocks noGrp="1"/>
          </p:cNvSpPr>
          <p:nvPr>
            <p:ph type="title"/>
          </p:nvPr>
        </p:nvSpPr>
        <p:spPr/>
        <p:txBody>
          <a:bodyPr/>
          <a:lstStyle/>
          <a:p>
            <a:r>
              <a:rPr lang="en-US" dirty="0"/>
              <a:t>                               </a:t>
            </a:r>
            <a:r>
              <a:rPr lang="en-US" dirty="0">
                <a:latin typeface="Baloo" panose="03080902040302020200" pitchFamily="66" charset="77"/>
                <a:cs typeface="Baloo" panose="03080902040302020200" pitchFamily="66" charset="77"/>
              </a:rPr>
              <a:t>QUESTIONS </a:t>
            </a:r>
            <a:r>
              <a:rPr lang="en-US" dirty="0"/>
              <a:t>               </a:t>
            </a:r>
          </a:p>
        </p:txBody>
      </p:sp>
      <p:sp>
        <p:nvSpPr>
          <p:cNvPr id="3" name="Content Placeholder 2">
            <a:extLst>
              <a:ext uri="{FF2B5EF4-FFF2-40B4-BE49-F238E27FC236}">
                <a16:creationId xmlns:a16="http://schemas.microsoft.com/office/drawing/2014/main" id="{9DEBE7EA-C1A6-AA4A-9A6D-B28C5C0ED846}"/>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800" b="1" i="1" dirty="0">
                <a:latin typeface="Georgia" panose="02040502050405020303" pitchFamily="18" charset="0"/>
                <a:cs typeface="Baloo Bhaijaan" panose="03080902040302020200" pitchFamily="66" charset="-78"/>
              </a:rPr>
              <a:t>OPEN FORUM FOR QUESTION</a:t>
            </a:r>
          </a:p>
          <a:p>
            <a:pPr marL="0" indent="0" algn="ctr">
              <a:buNone/>
            </a:pPr>
            <a:r>
              <a:rPr lang="en-US" sz="4800" b="1" i="1" dirty="0">
                <a:latin typeface="Georgia" panose="02040502050405020303" pitchFamily="18" charset="0"/>
                <a:cs typeface="Baloo Bhaijaan" panose="03080902040302020200" pitchFamily="66" charset="-78"/>
              </a:rPr>
              <a:t>Ask any question!</a:t>
            </a:r>
          </a:p>
        </p:txBody>
      </p:sp>
      <p:pic>
        <p:nvPicPr>
          <p:cNvPr id="4" name="Picture 3">
            <a:extLst>
              <a:ext uri="{FF2B5EF4-FFF2-40B4-BE49-F238E27FC236}">
                <a16:creationId xmlns:a16="http://schemas.microsoft.com/office/drawing/2014/main" id="{9ED0D0FC-AEFF-7F48-B8F0-5C31612650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1292" y="370768"/>
            <a:ext cx="1453662" cy="1141510"/>
          </a:xfrm>
          <a:prstGeom prst="rect">
            <a:avLst/>
          </a:prstGeom>
          <a:noFill/>
        </p:spPr>
      </p:pic>
      <p:pic>
        <p:nvPicPr>
          <p:cNvPr id="7" name="Picture 6">
            <a:extLst>
              <a:ext uri="{FF2B5EF4-FFF2-40B4-BE49-F238E27FC236}">
                <a16:creationId xmlns:a16="http://schemas.microsoft.com/office/drawing/2014/main" id="{3BC2A4BC-26F7-E94F-AD72-B430A34722AD}"/>
              </a:ext>
            </a:extLst>
          </p:cNvPr>
          <p:cNvPicPr>
            <a:picLocks noChangeAspect="1"/>
          </p:cNvPicPr>
          <p:nvPr/>
        </p:nvPicPr>
        <p:blipFill>
          <a:blip r:embed="rId3"/>
          <a:stretch>
            <a:fillRect/>
          </a:stretch>
        </p:blipFill>
        <p:spPr>
          <a:xfrm>
            <a:off x="9594376" y="382185"/>
            <a:ext cx="1219200" cy="1003300"/>
          </a:xfrm>
          <a:prstGeom prst="rect">
            <a:avLst/>
          </a:prstGeom>
        </p:spPr>
      </p:pic>
    </p:spTree>
    <p:extLst>
      <p:ext uri="{BB962C8B-B14F-4D97-AF65-F5344CB8AC3E}">
        <p14:creationId xmlns:p14="http://schemas.microsoft.com/office/powerpoint/2010/main" val="4187417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5CC5-379D-5A40-9B34-A15783E1868F}"/>
              </a:ext>
            </a:extLst>
          </p:cNvPr>
          <p:cNvSpPr>
            <a:spLocks noGrp="1"/>
          </p:cNvSpPr>
          <p:nvPr>
            <p:ph type="title"/>
          </p:nvPr>
        </p:nvSpPr>
        <p:spPr/>
        <p:txBody>
          <a:bodyPr/>
          <a:lstStyle/>
          <a:p>
            <a:r>
              <a:rPr lang="en-US" dirty="0"/>
              <a:t>                     New information on the NSSAR</a:t>
            </a:r>
            <a:br>
              <a:rPr lang="en-US" dirty="0"/>
            </a:br>
            <a:r>
              <a:rPr lang="en-US" dirty="0"/>
              <a:t>Web                 Web-site-Yellow Data Base</a:t>
            </a:r>
          </a:p>
        </p:txBody>
      </p:sp>
      <p:sp>
        <p:nvSpPr>
          <p:cNvPr id="11" name="Rectangle 10">
            <a:extLst>
              <a:ext uri="{FF2B5EF4-FFF2-40B4-BE49-F238E27FC236}">
                <a16:creationId xmlns:a16="http://schemas.microsoft.com/office/drawing/2014/main" id="{0EC115ED-3B62-3E45-88E4-5A8948E20192}"/>
              </a:ext>
            </a:extLst>
          </p:cNvPr>
          <p:cNvSpPr/>
          <p:nvPr/>
        </p:nvSpPr>
        <p:spPr>
          <a:xfrm>
            <a:off x="703385" y="2136339"/>
            <a:ext cx="10650415" cy="4401205"/>
          </a:xfrm>
          <a:prstGeom prst="rect">
            <a:avLst/>
          </a:prstGeom>
        </p:spPr>
        <p:txBody>
          <a:bodyPr wrap="square">
            <a:spAutoFit/>
          </a:bodyPr>
          <a:lstStyle/>
          <a:p>
            <a:r>
              <a:rPr lang="en-US" sz="2800" dirty="0"/>
              <a:t>Death Reports</a:t>
            </a:r>
          </a:p>
          <a:p>
            <a:r>
              <a:rPr lang="en-US" sz="2800" dirty="0"/>
              <a:t>	There is a new format for reporting the death of a chapter 	member.  The report is on the on the Yellow system.</a:t>
            </a:r>
          </a:p>
          <a:p>
            <a:endParaRPr lang="en-US" sz="2800" dirty="0"/>
          </a:p>
          <a:p>
            <a:r>
              <a:rPr lang="en-US" sz="2800" dirty="0"/>
              <a:t>	Chapter secretaries must still email information to the CASSAR 	Secretary, so the CASSAR Roster can be updated and the 	appropriate state individuals can be notified.</a:t>
            </a:r>
          </a:p>
          <a:p>
            <a:endParaRPr lang="en-US" sz="2800" dirty="0"/>
          </a:p>
          <a:p>
            <a:r>
              <a:rPr lang="en-US" sz="2800" dirty="0"/>
              <a:t>Chapter Secretaries can now change a members address directly with a form found on the CASSAR website-Yellow System.</a:t>
            </a:r>
          </a:p>
        </p:txBody>
      </p:sp>
      <p:pic>
        <p:nvPicPr>
          <p:cNvPr id="6" name="Content Placeholder 5">
            <a:extLst>
              <a:ext uri="{FF2B5EF4-FFF2-40B4-BE49-F238E27FC236}">
                <a16:creationId xmlns:a16="http://schemas.microsoft.com/office/drawing/2014/main" id="{33F2B996-7376-BA44-9418-06FD35815623}"/>
              </a:ext>
            </a:extLst>
          </p:cNvPr>
          <p:cNvPicPr>
            <a:picLocks noGrp="1" noChangeAspect="1"/>
          </p:cNvPicPr>
          <p:nvPr>
            <p:ph idx="1"/>
          </p:nvPr>
        </p:nvPicPr>
        <p:blipFill>
          <a:blip r:embed="rId2"/>
          <a:stretch>
            <a:fillRect/>
          </a:stretch>
        </p:blipFill>
        <p:spPr>
          <a:xfrm>
            <a:off x="973776" y="365125"/>
            <a:ext cx="1878144" cy="1545556"/>
          </a:xfrm>
        </p:spPr>
      </p:pic>
    </p:spTree>
    <p:extLst>
      <p:ext uri="{BB962C8B-B14F-4D97-AF65-F5344CB8AC3E}">
        <p14:creationId xmlns:p14="http://schemas.microsoft.com/office/powerpoint/2010/main" val="116591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FEC6-984A-EB4A-B624-4909B43358B6}"/>
              </a:ext>
            </a:extLst>
          </p:cNvPr>
          <p:cNvPicPr>
            <a:picLocks noChangeAspect="1"/>
          </p:cNvPicPr>
          <p:nvPr/>
        </p:nvPicPr>
        <p:blipFill>
          <a:blip r:embed="rId2"/>
          <a:stretch>
            <a:fillRect/>
          </a:stretch>
        </p:blipFill>
        <p:spPr>
          <a:xfrm>
            <a:off x="722043" y="0"/>
            <a:ext cx="10747914" cy="6858000"/>
          </a:xfrm>
          <a:prstGeom prst="rect">
            <a:avLst/>
          </a:prstGeom>
        </p:spPr>
      </p:pic>
    </p:spTree>
    <p:extLst>
      <p:ext uri="{BB962C8B-B14F-4D97-AF65-F5344CB8AC3E}">
        <p14:creationId xmlns:p14="http://schemas.microsoft.com/office/powerpoint/2010/main" val="106134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7E921-DCF9-F84F-B17B-92F424A25720}"/>
              </a:ext>
            </a:extLst>
          </p:cNvPr>
          <p:cNvPicPr>
            <a:picLocks noChangeAspect="1"/>
          </p:cNvPicPr>
          <p:nvPr/>
        </p:nvPicPr>
        <p:blipFill>
          <a:blip r:embed="rId2"/>
          <a:stretch>
            <a:fillRect/>
          </a:stretch>
        </p:blipFill>
        <p:spPr>
          <a:xfrm>
            <a:off x="894649" y="0"/>
            <a:ext cx="10402702" cy="6858000"/>
          </a:xfrm>
          <a:prstGeom prst="rect">
            <a:avLst/>
          </a:prstGeom>
        </p:spPr>
      </p:pic>
    </p:spTree>
    <p:extLst>
      <p:ext uri="{BB962C8B-B14F-4D97-AF65-F5344CB8AC3E}">
        <p14:creationId xmlns:p14="http://schemas.microsoft.com/office/powerpoint/2010/main" val="88382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42AF-F8EB-FF4B-A6DD-973D19FC87FE}"/>
              </a:ext>
            </a:extLst>
          </p:cNvPr>
          <p:cNvSpPr>
            <a:spLocks noGrp="1"/>
          </p:cNvSpPr>
          <p:nvPr>
            <p:ph type="title"/>
          </p:nvPr>
        </p:nvSpPr>
        <p:spPr/>
        <p:txBody>
          <a:bodyPr/>
          <a:lstStyle/>
          <a:p>
            <a:r>
              <a:rPr lang="en-US" dirty="0"/>
              <a:t>              Yellow versus Blue System</a:t>
            </a:r>
          </a:p>
        </p:txBody>
      </p:sp>
      <p:pic>
        <p:nvPicPr>
          <p:cNvPr id="7" name="Content Placeholder 6">
            <a:extLst>
              <a:ext uri="{FF2B5EF4-FFF2-40B4-BE49-F238E27FC236}">
                <a16:creationId xmlns:a16="http://schemas.microsoft.com/office/drawing/2014/main" id="{1D4415AC-AAF8-374F-921D-863F680CF646}"/>
              </a:ext>
            </a:extLst>
          </p:cNvPr>
          <p:cNvPicPr>
            <a:picLocks noGrp="1" noChangeAspect="1"/>
          </p:cNvPicPr>
          <p:nvPr>
            <p:ph sz="half" idx="1"/>
          </p:nvPr>
        </p:nvPicPr>
        <p:blipFill>
          <a:blip r:embed="rId2"/>
          <a:stretch>
            <a:fillRect/>
          </a:stretch>
        </p:blipFill>
        <p:spPr>
          <a:xfrm>
            <a:off x="832510" y="2234568"/>
            <a:ext cx="4129585" cy="2388864"/>
          </a:xfrm>
        </p:spPr>
      </p:pic>
      <p:pic>
        <p:nvPicPr>
          <p:cNvPr id="9" name="Content Placeholder 8">
            <a:extLst>
              <a:ext uri="{FF2B5EF4-FFF2-40B4-BE49-F238E27FC236}">
                <a16:creationId xmlns:a16="http://schemas.microsoft.com/office/drawing/2014/main" id="{1E69AD23-5401-394A-B946-DDC718C83BC9}"/>
              </a:ext>
            </a:extLst>
          </p:cNvPr>
          <p:cNvPicPr>
            <a:picLocks noGrp="1" noChangeAspect="1"/>
          </p:cNvPicPr>
          <p:nvPr>
            <p:ph sz="half" idx="2"/>
          </p:nvPr>
        </p:nvPicPr>
        <p:blipFill>
          <a:blip r:embed="rId3"/>
          <a:stretch>
            <a:fillRect/>
          </a:stretch>
        </p:blipFill>
        <p:spPr>
          <a:xfrm>
            <a:off x="6172200" y="2310214"/>
            <a:ext cx="5181600" cy="3382159"/>
          </a:xfrm>
        </p:spPr>
      </p:pic>
      <p:pic>
        <p:nvPicPr>
          <p:cNvPr id="5" name="Picture 4">
            <a:extLst>
              <a:ext uri="{FF2B5EF4-FFF2-40B4-BE49-F238E27FC236}">
                <a16:creationId xmlns:a16="http://schemas.microsoft.com/office/drawing/2014/main" id="{A37DE5E3-741C-D740-914C-74D358237B2C}"/>
              </a:ext>
            </a:extLst>
          </p:cNvPr>
          <p:cNvPicPr>
            <a:picLocks noChangeAspect="1"/>
          </p:cNvPicPr>
          <p:nvPr/>
        </p:nvPicPr>
        <p:blipFill>
          <a:blip r:embed="rId4"/>
          <a:stretch>
            <a:fillRect/>
          </a:stretch>
        </p:blipFill>
        <p:spPr>
          <a:xfrm>
            <a:off x="832510" y="360600"/>
            <a:ext cx="1583140" cy="1302792"/>
          </a:xfrm>
          <a:prstGeom prst="rect">
            <a:avLst/>
          </a:prstGeom>
        </p:spPr>
      </p:pic>
    </p:spTree>
    <p:extLst>
      <p:ext uri="{BB962C8B-B14F-4D97-AF65-F5344CB8AC3E}">
        <p14:creationId xmlns:p14="http://schemas.microsoft.com/office/powerpoint/2010/main" val="1349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33FAD-76DD-D149-BDFA-2EE3F8D6ABDD}"/>
              </a:ext>
            </a:extLst>
          </p:cNvPr>
          <p:cNvPicPr>
            <a:picLocks noChangeAspect="1"/>
          </p:cNvPicPr>
          <p:nvPr/>
        </p:nvPicPr>
        <p:blipFill>
          <a:blip r:embed="rId2"/>
          <a:stretch>
            <a:fillRect/>
          </a:stretch>
        </p:blipFill>
        <p:spPr>
          <a:xfrm>
            <a:off x="724560" y="15766"/>
            <a:ext cx="10742879" cy="6858000"/>
          </a:xfrm>
          <a:prstGeom prst="rect">
            <a:avLst/>
          </a:prstGeom>
        </p:spPr>
      </p:pic>
    </p:spTree>
    <p:extLst>
      <p:ext uri="{BB962C8B-B14F-4D97-AF65-F5344CB8AC3E}">
        <p14:creationId xmlns:p14="http://schemas.microsoft.com/office/powerpoint/2010/main" val="285479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7302-E01A-7841-9D79-D735F4186058}"/>
              </a:ext>
            </a:extLst>
          </p:cNvPr>
          <p:cNvPicPr>
            <a:picLocks noChangeAspect="1"/>
          </p:cNvPicPr>
          <p:nvPr/>
        </p:nvPicPr>
        <p:blipFill>
          <a:blip r:embed="rId2"/>
          <a:stretch>
            <a:fillRect/>
          </a:stretch>
        </p:blipFill>
        <p:spPr>
          <a:xfrm>
            <a:off x="914144" y="0"/>
            <a:ext cx="10363711" cy="6858000"/>
          </a:xfrm>
          <a:prstGeom prst="rect">
            <a:avLst/>
          </a:prstGeom>
        </p:spPr>
      </p:pic>
    </p:spTree>
    <p:extLst>
      <p:ext uri="{BB962C8B-B14F-4D97-AF65-F5344CB8AC3E}">
        <p14:creationId xmlns:p14="http://schemas.microsoft.com/office/powerpoint/2010/main" val="220330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2215</Words>
  <Application>Microsoft Macintosh PowerPoint</Application>
  <PresentationFormat>Widescreen</PresentationFormat>
  <Paragraphs>398</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Baloo</vt:lpstr>
      <vt:lpstr>Calibri</vt:lpstr>
      <vt:lpstr>Calibri Light</vt:lpstr>
      <vt:lpstr>Georgia</vt:lpstr>
      <vt:lpstr>Times New Roman</vt:lpstr>
      <vt:lpstr>Office Theme</vt:lpstr>
      <vt:lpstr> WELCOME September 8, 2021</vt:lpstr>
      <vt:lpstr>Open Forum Dues Campaign and CASSAR Member Reconciliation</vt:lpstr>
      <vt:lpstr>2022 Compatriot CASSAR Newsletter</vt:lpstr>
      <vt:lpstr>                     New information on the NSSAR Web                 Web-site-Yellow Data Base</vt:lpstr>
      <vt:lpstr>PowerPoint Presentation</vt:lpstr>
      <vt:lpstr>PowerPoint Presentation</vt:lpstr>
      <vt:lpstr>              Yellow versus Blue System</vt:lpstr>
      <vt:lpstr>PowerPoint Presentation</vt:lpstr>
      <vt:lpstr>PowerPoint Presentation</vt:lpstr>
      <vt:lpstr>PowerPoint Presentation</vt:lpstr>
      <vt:lpstr>              National Web Site</vt:lpstr>
      <vt:lpstr>                     Dates to Remember</vt:lpstr>
      <vt:lpstr>                    Why these dates</vt:lpstr>
      <vt:lpstr>Life Members-Four Different </vt:lpstr>
      <vt:lpstr>                California Old Life Members</vt:lpstr>
      <vt:lpstr>                California Old Life Members</vt:lpstr>
      <vt:lpstr>                                                 </vt:lpstr>
      <vt:lpstr>              California New Life Members</vt:lpstr>
      <vt:lpstr>                               </vt:lpstr>
      <vt:lpstr>                NSSAR Life Member</vt:lpstr>
      <vt:lpstr>                                   </vt:lpstr>
      <vt:lpstr>             Emeritus Members</vt:lpstr>
      <vt:lpstr>PowerPoint Presentation</vt:lpstr>
      <vt:lpstr>     Memorial Members</vt:lpstr>
      <vt:lpstr>                          Chapter Rosters</vt:lpstr>
      <vt:lpstr>                  Junior Members</vt:lpstr>
      <vt:lpstr>                   Deceased Members</vt:lpstr>
      <vt:lpstr>                New Members After Dec 15th </vt:lpstr>
      <vt:lpstr>                 Dual State Members</vt:lpstr>
      <vt:lpstr>                    Dual State Members</vt:lpstr>
      <vt:lpstr>                Transfers In and Out and             Reinstatements  </vt:lpstr>
      <vt:lpstr>             Dates on Report</vt:lpstr>
      <vt:lpstr>               Information Needed </vt:lpstr>
      <vt:lpstr>             General Comments</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Forum Dues Campaign and Member Reconciliation</dc:title>
  <dc:creator>Frederick Schuster</dc:creator>
  <cp:lastModifiedBy>Frederick Schuster</cp:lastModifiedBy>
  <cp:revision>56</cp:revision>
  <dcterms:created xsi:type="dcterms:W3CDTF">2020-09-02T15:14:39Z</dcterms:created>
  <dcterms:modified xsi:type="dcterms:W3CDTF">2021-09-08T22:44:07Z</dcterms:modified>
</cp:coreProperties>
</file>