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5" r:id="rId4"/>
    <p:sldId id="259" r:id="rId5"/>
    <p:sldId id="260" r:id="rId6"/>
    <p:sldId id="258" r:id="rId7"/>
    <p:sldId id="280" r:id="rId8"/>
    <p:sldId id="281" r:id="rId9"/>
    <p:sldId id="282" r:id="rId10"/>
    <p:sldId id="283" r:id="rId11"/>
    <p:sldId id="284" r:id="rId12"/>
    <p:sldId id="285" r:id="rId13"/>
    <p:sldId id="268" r:id="rId14"/>
    <p:sldId id="286" r:id="rId15"/>
    <p:sldId id="287" r:id="rId16"/>
    <p:sldId id="288" r:id="rId17"/>
    <p:sldId id="279" r:id="rId18"/>
    <p:sldId id="269" r:id="rId19"/>
    <p:sldId id="271"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47"/>
    <p:restoredTop sz="94674"/>
  </p:normalViewPr>
  <p:slideViewPr>
    <p:cSldViewPr snapToGrid="0" snapToObjects="1">
      <p:cViewPr varScale="1">
        <p:scale>
          <a:sx n="93" d="100"/>
          <a:sy n="93" d="100"/>
        </p:scale>
        <p:origin x="216"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2CEB-303B-324F-B511-C860014640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576739-0277-D244-9D14-DDCBBBD432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DF2F85-ED73-A04C-A78C-688EEEDE7140}"/>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5" name="Footer Placeholder 4">
            <a:extLst>
              <a:ext uri="{FF2B5EF4-FFF2-40B4-BE49-F238E27FC236}">
                <a16:creationId xmlns:a16="http://schemas.microsoft.com/office/drawing/2014/main" id="{6EF4C1CC-B22D-224A-B4C5-BD0C9C54E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E3B2C-027F-ED4E-BD2F-CD7FDE040C3D}"/>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3754304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77897-4DDA-4F48-9790-E35E9D84EA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779CA7-FFEC-7047-A399-E65B0CC4CE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50803-EA4D-2C47-AC4F-C92EA0828614}"/>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5" name="Footer Placeholder 4">
            <a:extLst>
              <a:ext uri="{FF2B5EF4-FFF2-40B4-BE49-F238E27FC236}">
                <a16:creationId xmlns:a16="http://schemas.microsoft.com/office/drawing/2014/main" id="{B1EC1A11-15B4-7041-AC8C-975F955EFD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DB67B1-1E64-B146-98A7-A6F1FE07E71D}"/>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3003922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5D16B4-261B-AA4A-8B6B-4DF298AFC2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142FE6-1A58-0B40-9C29-304F2A7875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F13355-6AD6-0146-AAC7-18188767C5ED}"/>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5" name="Footer Placeholder 4">
            <a:extLst>
              <a:ext uri="{FF2B5EF4-FFF2-40B4-BE49-F238E27FC236}">
                <a16:creationId xmlns:a16="http://schemas.microsoft.com/office/drawing/2014/main" id="{F3111635-2812-7A4C-B482-44EC416723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E2A8A3-DDAE-324C-A51A-7DEF4974EF28}"/>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2630918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8D0E9-DFE3-6D4D-8665-5461ED7023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B1B5DE-DD49-6C45-846A-FAE5FD4D66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FF3116-99E1-F949-BE23-4923480968A3}"/>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5" name="Footer Placeholder 4">
            <a:extLst>
              <a:ext uri="{FF2B5EF4-FFF2-40B4-BE49-F238E27FC236}">
                <a16:creationId xmlns:a16="http://schemas.microsoft.com/office/drawing/2014/main" id="{F63BDD0A-5D76-B343-AB50-B1264C6292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BDB772-DD2E-FF49-B8B9-A89019331218}"/>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292057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2F9F6-D07F-1B48-8B08-FA8A85414F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AA8FA1-8E8B-2E46-B578-5D52D5C870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C15F98-D9AD-7F45-B892-6A7EF547288D}"/>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5" name="Footer Placeholder 4">
            <a:extLst>
              <a:ext uri="{FF2B5EF4-FFF2-40B4-BE49-F238E27FC236}">
                <a16:creationId xmlns:a16="http://schemas.microsoft.com/office/drawing/2014/main" id="{0475AFC3-FF41-3A47-AC2D-C24CDAB74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660F7-A595-A14B-9929-E260FC9B421B}"/>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345966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64628-8C8F-8D4D-8323-7FE5FB8331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31207B-0B90-8A4F-8442-07B59DB4D9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E4E7D0-9F12-834B-ABE8-B4D1383A87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DCAAD7-4193-CC49-9557-D8A880300536}"/>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6" name="Footer Placeholder 5">
            <a:extLst>
              <a:ext uri="{FF2B5EF4-FFF2-40B4-BE49-F238E27FC236}">
                <a16:creationId xmlns:a16="http://schemas.microsoft.com/office/drawing/2014/main" id="{A8E7244E-579D-3A43-8FF6-EA8B021B3D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D79FAC-C6DB-0E48-A0C9-E2E7752F92E2}"/>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2381329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20CF3-D84E-C345-93A6-390570C070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C352FD-1C10-4349-8361-B85989B2B0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82DBED-631E-8341-B363-DD0191A255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268D89-715C-1F46-9220-B627BD6A75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44991-C9C0-424E-A9F4-0AB774CFC0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73D866-95CB-874B-8C68-D060D997D563}"/>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8" name="Footer Placeholder 7">
            <a:extLst>
              <a:ext uri="{FF2B5EF4-FFF2-40B4-BE49-F238E27FC236}">
                <a16:creationId xmlns:a16="http://schemas.microsoft.com/office/drawing/2014/main" id="{18A88A87-E39F-E745-923F-B6D39F89F3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14578C-1D68-EF4D-849A-53E1365FA126}"/>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296659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B292-62D1-9247-BBA8-614735CD35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4F4B35-E7B6-D441-81F7-28B09F33D126}"/>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4" name="Footer Placeholder 3">
            <a:extLst>
              <a:ext uri="{FF2B5EF4-FFF2-40B4-BE49-F238E27FC236}">
                <a16:creationId xmlns:a16="http://schemas.microsoft.com/office/drawing/2014/main" id="{81778E05-67C7-AA42-8162-56A62BD50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AD68B5-6BE9-D448-BF26-F2C1C30A2281}"/>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121153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084624-6FAB-2F43-9C06-E3732D5614DE}"/>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3" name="Footer Placeholder 2">
            <a:extLst>
              <a:ext uri="{FF2B5EF4-FFF2-40B4-BE49-F238E27FC236}">
                <a16:creationId xmlns:a16="http://schemas.microsoft.com/office/drawing/2014/main" id="{09639225-14AE-B440-A986-CA2FA7C165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A30E1C-E889-8B45-9A95-E4BA3F692DF0}"/>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71122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63E91-78C9-564E-8409-02BD752FF6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9D2C69-B86A-1741-8DAC-F82F108872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63B5A5-547A-E244-A410-0D057369BF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7435E6-B28A-B94F-A7F4-DEFB65A464D2}"/>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6" name="Footer Placeholder 5">
            <a:extLst>
              <a:ext uri="{FF2B5EF4-FFF2-40B4-BE49-F238E27FC236}">
                <a16:creationId xmlns:a16="http://schemas.microsoft.com/office/drawing/2014/main" id="{EEFD2FA8-F710-BF4E-A4CF-5A5ADEFFD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26916E-AD38-8A42-956F-A5FE041FC722}"/>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187124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864C2-52EA-004E-85B3-861E444447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E711E9-8D53-384F-B512-03F4C373F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C4C5A5-A9C3-B443-AC31-FD39AF9BF5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1408E4-4092-234C-B66C-0B1808FC9DDA}"/>
              </a:ext>
            </a:extLst>
          </p:cNvPr>
          <p:cNvSpPr>
            <a:spLocks noGrp="1"/>
          </p:cNvSpPr>
          <p:nvPr>
            <p:ph type="dt" sz="half" idx="10"/>
          </p:nvPr>
        </p:nvSpPr>
        <p:spPr/>
        <p:txBody>
          <a:bodyPr/>
          <a:lstStyle/>
          <a:p>
            <a:fld id="{8828FA3E-373E-404F-88F3-92499D4519FD}" type="datetimeFigureOut">
              <a:rPr lang="en-US" smtClean="0"/>
              <a:t>11/20/21</a:t>
            </a:fld>
            <a:endParaRPr lang="en-US"/>
          </a:p>
        </p:txBody>
      </p:sp>
      <p:sp>
        <p:nvSpPr>
          <p:cNvPr id="6" name="Footer Placeholder 5">
            <a:extLst>
              <a:ext uri="{FF2B5EF4-FFF2-40B4-BE49-F238E27FC236}">
                <a16:creationId xmlns:a16="http://schemas.microsoft.com/office/drawing/2014/main" id="{FAC6A4B4-E394-BF4E-A758-69FA98F8DF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C8C379-BC55-8847-A3B3-1155AAB72230}"/>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1604987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3B6681-E1FE-D644-B25D-0BC9590C33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DD7295-D238-534A-8E54-C549AA988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51CD2B-C5C7-1644-8F80-380ECAA45B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8FA3E-373E-404F-88F3-92499D4519FD}" type="datetimeFigureOut">
              <a:rPr lang="en-US" smtClean="0"/>
              <a:t>11/20/21</a:t>
            </a:fld>
            <a:endParaRPr lang="en-US"/>
          </a:p>
        </p:txBody>
      </p:sp>
      <p:sp>
        <p:nvSpPr>
          <p:cNvPr id="5" name="Footer Placeholder 4">
            <a:extLst>
              <a:ext uri="{FF2B5EF4-FFF2-40B4-BE49-F238E27FC236}">
                <a16:creationId xmlns:a16="http://schemas.microsoft.com/office/drawing/2014/main" id="{6AB368BE-8C96-C941-8DF6-7BE5E87F1D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39E866-B080-C542-B77F-208862FF9D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8EB3E-DB23-8540-9F7F-760577D7FCB1}" type="slidenum">
              <a:rPr lang="en-US" smtClean="0"/>
              <a:t>‹#›</a:t>
            </a:fld>
            <a:endParaRPr lang="en-US"/>
          </a:p>
        </p:txBody>
      </p:sp>
    </p:spTree>
    <p:extLst>
      <p:ext uri="{BB962C8B-B14F-4D97-AF65-F5344CB8AC3E}">
        <p14:creationId xmlns:p14="http://schemas.microsoft.com/office/powerpoint/2010/main" val="4104320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BB044-EF81-DD45-87CC-3665556F9B1B}"/>
              </a:ext>
            </a:extLst>
          </p:cNvPr>
          <p:cNvSpPr>
            <a:spLocks noGrp="1"/>
          </p:cNvSpPr>
          <p:nvPr>
            <p:ph type="ctrTitle"/>
          </p:nvPr>
        </p:nvSpPr>
        <p:spPr>
          <a:xfrm>
            <a:off x="1524000" y="1122364"/>
            <a:ext cx="9144000" cy="655066"/>
          </a:xfrm>
        </p:spPr>
        <p:txBody>
          <a:bodyPr>
            <a:normAutofit fontScale="90000"/>
          </a:bodyPr>
          <a:lstStyle/>
          <a:p>
            <a:r>
              <a:rPr lang="en-US" b="1" dirty="0"/>
              <a:t>Open Forum</a:t>
            </a:r>
            <a:br>
              <a:rPr lang="en-US" b="1" dirty="0"/>
            </a:br>
            <a:r>
              <a:rPr lang="en-US" sz="3100" dirty="0"/>
              <a:t>Dues Campaign and Member Reconciliation</a:t>
            </a:r>
          </a:p>
        </p:txBody>
      </p:sp>
      <p:sp>
        <p:nvSpPr>
          <p:cNvPr id="3" name="Subtitle 2">
            <a:extLst>
              <a:ext uri="{FF2B5EF4-FFF2-40B4-BE49-F238E27FC236}">
                <a16:creationId xmlns:a16="http://schemas.microsoft.com/office/drawing/2014/main" id="{27F3D1B7-F321-2F44-96A5-28AFFEFC6530}"/>
              </a:ext>
            </a:extLst>
          </p:cNvPr>
          <p:cNvSpPr>
            <a:spLocks noGrp="1"/>
          </p:cNvSpPr>
          <p:nvPr>
            <p:ph type="subTitle" idx="1"/>
          </p:nvPr>
        </p:nvSpPr>
        <p:spPr>
          <a:xfrm>
            <a:off x="1767154" y="4767208"/>
            <a:ext cx="8900845" cy="858892"/>
          </a:xfrm>
        </p:spPr>
        <p:txBody>
          <a:bodyPr>
            <a:noAutofit/>
          </a:bodyPr>
          <a:lstStyle/>
          <a:p>
            <a:r>
              <a:rPr lang="en-US" sz="3200" b="1" i="1" dirty="0"/>
              <a:t>California Society</a:t>
            </a:r>
          </a:p>
          <a:p>
            <a:r>
              <a:rPr lang="en-US" sz="3200" b="1" i="1" dirty="0"/>
              <a:t>Secretary Forum</a:t>
            </a:r>
          </a:p>
          <a:p>
            <a:endParaRPr lang="en-US" sz="3200" b="1" i="1" dirty="0"/>
          </a:p>
          <a:p>
            <a:endParaRPr lang="en-US" sz="3200" b="1" i="1" dirty="0"/>
          </a:p>
        </p:txBody>
      </p:sp>
      <p:pic>
        <p:nvPicPr>
          <p:cNvPr id="6" name="Picture 5">
            <a:extLst>
              <a:ext uri="{FF2B5EF4-FFF2-40B4-BE49-F238E27FC236}">
                <a16:creationId xmlns:a16="http://schemas.microsoft.com/office/drawing/2014/main" id="{F14C15A5-13AF-5D4C-9654-89B552EFB840}"/>
              </a:ext>
            </a:extLst>
          </p:cNvPr>
          <p:cNvPicPr>
            <a:picLocks noChangeAspect="1"/>
          </p:cNvPicPr>
          <p:nvPr/>
        </p:nvPicPr>
        <p:blipFill>
          <a:blip r:embed="rId2"/>
          <a:stretch>
            <a:fillRect/>
          </a:stretch>
        </p:blipFill>
        <p:spPr>
          <a:xfrm>
            <a:off x="4668176" y="1997291"/>
            <a:ext cx="3098800" cy="2550055"/>
          </a:xfrm>
          <a:prstGeom prst="rect">
            <a:avLst/>
          </a:prstGeom>
        </p:spPr>
      </p:pic>
    </p:spTree>
    <p:extLst>
      <p:ext uri="{BB962C8B-B14F-4D97-AF65-F5344CB8AC3E}">
        <p14:creationId xmlns:p14="http://schemas.microsoft.com/office/powerpoint/2010/main" val="912421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normAutofit/>
          </a:bodyPr>
          <a:lstStyle/>
          <a:p>
            <a:r>
              <a:rPr lang="en-US" b="1" dirty="0"/>
              <a:t>             </a:t>
            </a:r>
            <a:r>
              <a:rPr lang="en-US" sz="3600" b="1" dirty="0"/>
              <a:t>Reinstatements and Transfers Into the State</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838200" y="1565563"/>
            <a:ext cx="10287000" cy="4955203"/>
          </a:xfrm>
          <a:prstGeom prst="rect">
            <a:avLst/>
          </a:prstGeom>
          <a:noFill/>
        </p:spPr>
        <p:txBody>
          <a:bodyPr wrap="square" rtlCol="0">
            <a:spAutoFit/>
          </a:bodyPr>
          <a:lstStyle/>
          <a:p>
            <a:r>
              <a:rPr lang="en-US" sz="3200" dirty="0"/>
              <a:t>This is a special transfer – often a member has let his membership lapse in another state and wants to reinstate his members and transfer his membership at the same time.</a:t>
            </a:r>
          </a:p>
          <a:p>
            <a:endParaRPr lang="en-US" sz="1400" dirty="0"/>
          </a:p>
          <a:p>
            <a:r>
              <a:rPr lang="en-US" sz="3200" dirty="0"/>
              <a:t>This can be done; it depends on the length of time the member has let his membership slide.</a:t>
            </a:r>
          </a:p>
          <a:p>
            <a:endParaRPr lang="en-US" sz="1400" dirty="0"/>
          </a:p>
          <a:p>
            <a:r>
              <a:rPr lang="en-US" sz="3200" dirty="0"/>
              <a:t>If it has been longer than 12 continuous months and a full calendar year has lapsed then the member should use form 0918, and the form will be processed through the California Society only.</a:t>
            </a:r>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534568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normAutofit/>
          </a:bodyPr>
          <a:lstStyle/>
          <a:p>
            <a:r>
              <a:rPr lang="en-US" b="1" dirty="0"/>
              <a:t>             </a:t>
            </a:r>
            <a:r>
              <a:rPr lang="en-US" sz="3600" b="1" dirty="0"/>
              <a:t>Reinstatements and Transfers Into the State</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838200" y="1565563"/>
            <a:ext cx="10287000" cy="4924425"/>
          </a:xfrm>
          <a:prstGeom prst="rect">
            <a:avLst/>
          </a:prstGeom>
          <a:noFill/>
        </p:spPr>
        <p:txBody>
          <a:bodyPr wrap="square" rtlCol="0">
            <a:spAutoFit/>
          </a:bodyPr>
          <a:lstStyle/>
          <a:p>
            <a:r>
              <a:rPr lang="en-US" sz="3200" dirty="0"/>
              <a:t>If it has been less than than 12 months or it has not been a full calendar year has then the member it is a bit more complicated. </a:t>
            </a:r>
          </a:p>
          <a:p>
            <a:endParaRPr lang="en-US" sz="1200" dirty="0"/>
          </a:p>
          <a:p>
            <a:r>
              <a:rPr lang="en-US" sz="3200" dirty="0"/>
              <a:t>The member should use National Form 0918 and fill out the form in its entirety. </a:t>
            </a:r>
          </a:p>
          <a:p>
            <a:endParaRPr lang="en-US" sz="1400" dirty="0"/>
          </a:p>
          <a:p>
            <a:r>
              <a:rPr lang="en-US" sz="3200" dirty="0"/>
              <a:t>The transfer into California will need to pay his National, State and Chapter dues for the current year and submit a Record Copy with his application.</a:t>
            </a:r>
          </a:p>
          <a:p>
            <a:endParaRPr lang="en-US" sz="3200" dirty="0"/>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1604076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normAutofit/>
          </a:bodyPr>
          <a:lstStyle/>
          <a:p>
            <a:r>
              <a:rPr lang="en-US" b="1" dirty="0"/>
              <a:t>             </a:t>
            </a:r>
            <a:r>
              <a:rPr lang="en-US" sz="3600" b="1" dirty="0"/>
              <a:t>Reinstatements and Transfers Into the State</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838200" y="1565563"/>
            <a:ext cx="10287000" cy="4955203"/>
          </a:xfrm>
          <a:prstGeom prst="rect">
            <a:avLst/>
          </a:prstGeom>
          <a:noFill/>
        </p:spPr>
        <p:txBody>
          <a:bodyPr wrap="square" rtlCol="0">
            <a:spAutoFit/>
          </a:bodyPr>
          <a:lstStyle/>
          <a:p>
            <a:r>
              <a:rPr lang="en-US" sz="3200" dirty="0"/>
              <a:t>The California Society Secretary will confirm with the demitting state that the member was in good standing prior to letting his membership lapse and that he does not have any outstanding assets of the demitting state, before his application can be processed.</a:t>
            </a:r>
          </a:p>
          <a:p>
            <a:endParaRPr lang="en-US" sz="1400" dirty="0"/>
          </a:p>
          <a:p>
            <a:r>
              <a:rPr lang="en-US" sz="3200" dirty="0"/>
              <a:t>Just like any transfer into the state without a Record Copy the application will not be processed.</a:t>
            </a:r>
          </a:p>
          <a:p>
            <a:endParaRPr lang="en-US" sz="1400" dirty="0"/>
          </a:p>
          <a:p>
            <a:r>
              <a:rPr lang="en-US" sz="3200" dirty="0"/>
              <a:t>Remember all California Members have a California State number assigned before paperwork is signed and accepted.</a:t>
            </a:r>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4226615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B0932-96EF-ED46-A0DD-BDED5897146D}"/>
              </a:ext>
            </a:extLst>
          </p:cNvPr>
          <p:cNvSpPr>
            <a:spLocks noGrp="1"/>
          </p:cNvSpPr>
          <p:nvPr>
            <p:ph type="title"/>
          </p:nvPr>
        </p:nvSpPr>
        <p:spPr/>
        <p:txBody>
          <a:bodyPr/>
          <a:lstStyle/>
          <a:p>
            <a:r>
              <a:rPr lang="en-US" dirty="0"/>
              <a:t>                          </a:t>
            </a:r>
            <a:r>
              <a:rPr lang="en-US" b="1" dirty="0"/>
              <a:t>Chapter Rosters</a:t>
            </a:r>
          </a:p>
        </p:txBody>
      </p:sp>
      <p:pic>
        <p:nvPicPr>
          <p:cNvPr id="5" name="Content Placeholder 4">
            <a:extLst>
              <a:ext uri="{FF2B5EF4-FFF2-40B4-BE49-F238E27FC236}">
                <a16:creationId xmlns:a16="http://schemas.microsoft.com/office/drawing/2014/main" id="{3EC32D17-1205-0B41-899D-F40728FD1422}"/>
              </a:ext>
            </a:extLst>
          </p:cNvPr>
          <p:cNvPicPr>
            <a:picLocks noGrp="1" noChangeAspect="1"/>
          </p:cNvPicPr>
          <p:nvPr>
            <p:ph idx="1"/>
          </p:nvPr>
        </p:nvPicPr>
        <p:blipFill>
          <a:blip r:embed="rId2"/>
          <a:stretch>
            <a:fillRect/>
          </a:stretch>
        </p:blipFill>
        <p:spPr>
          <a:xfrm>
            <a:off x="838200" y="132556"/>
            <a:ext cx="3100754" cy="1438179"/>
          </a:xfrm>
        </p:spPr>
      </p:pic>
      <p:sp>
        <p:nvSpPr>
          <p:cNvPr id="6" name="Rectangle 5">
            <a:extLst>
              <a:ext uri="{FF2B5EF4-FFF2-40B4-BE49-F238E27FC236}">
                <a16:creationId xmlns:a16="http://schemas.microsoft.com/office/drawing/2014/main" id="{10FD5645-9A8D-294A-8724-0086D70F0550}"/>
              </a:ext>
            </a:extLst>
          </p:cNvPr>
          <p:cNvSpPr/>
          <p:nvPr/>
        </p:nvSpPr>
        <p:spPr>
          <a:xfrm>
            <a:off x="1066800" y="2192215"/>
            <a:ext cx="9988062" cy="3077766"/>
          </a:xfrm>
          <a:prstGeom prst="rect">
            <a:avLst/>
          </a:prstGeom>
        </p:spPr>
        <p:txBody>
          <a:bodyPr wrap="square">
            <a:spAutoFit/>
          </a:bodyPr>
          <a:lstStyle/>
          <a:p>
            <a:r>
              <a:rPr lang="en-US" sz="3600" dirty="0"/>
              <a:t>Just as in the previous past two year</a:t>
            </a:r>
            <a:r>
              <a:rPr lang="en-US" sz="3600" i="1" dirty="0"/>
              <a:t>s, Chapters are required to submit complete chapter roster for</a:t>
            </a:r>
            <a:r>
              <a:rPr lang="en-US" sz="3600" dirty="0"/>
              <a:t> </a:t>
            </a:r>
            <a:r>
              <a:rPr lang="en-US" sz="3600" b="1" dirty="0"/>
              <a:t>2021</a:t>
            </a:r>
            <a:r>
              <a:rPr lang="en-US" sz="3600" dirty="0"/>
              <a:t>  and </a:t>
            </a:r>
            <a:r>
              <a:rPr lang="en-US" sz="3600" b="1" dirty="0"/>
              <a:t>2022</a:t>
            </a:r>
            <a:r>
              <a:rPr lang="en-US" sz="3600" dirty="0"/>
              <a:t>.</a:t>
            </a:r>
          </a:p>
          <a:p>
            <a:endParaRPr lang="en-US" sz="1400" dirty="0"/>
          </a:p>
          <a:p>
            <a:r>
              <a:rPr lang="en-US" sz="3600" b="1" dirty="0"/>
              <a:t>Without both rosters your reconciliation report will not be accepted.</a:t>
            </a:r>
          </a:p>
        </p:txBody>
      </p:sp>
    </p:spTree>
    <p:extLst>
      <p:ext uri="{BB962C8B-B14F-4D97-AF65-F5344CB8AC3E}">
        <p14:creationId xmlns:p14="http://schemas.microsoft.com/office/powerpoint/2010/main" val="4087165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normAutofit/>
          </a:bodyPr>
          <a:lstStyle/>
          <a:p>
            <a:r>
              <a:rPr lang="en-US" b="1" dirty="0"/>
              <a:t>             </a:t>
            </a:r>
            <a:r>
              <a:rPr lang="en-US" sz="3600" b="1" dirty="0"/>
              <a:t>Reconciliation. Report Reviews</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838200" y="1565563"/>
            <a:ext cx="10287000" cy="4462760"/>
          </a:xfrm>
          <a:prstGeom prst="rect">
            <a:avLst/>
          </a:prstGeom>
          <a:noFill/>
        </p:spPr>
        <p:txBody>
          <a:bodyPr wrap="square" rtlCol="0">
            <a:spAutoFit/>
          </a:bodyPr>
          <a:lstStyle/>
          <a:p>
            <a:r>
              <a:rPr lang="en-US" sz="3200" dirty="0"/>
              <a:t>Each Chapters Reconciliation Report will be reviewed for glaring errors.</a:t>
            </a:r>
          </a:p>
          <a:p>
            <a:endParaRPr lang="en-US" sz="1400" dirty="0"/>
          </a:p>
          <a:p>
            <a:r>
              <a:rPr lang="en-US" sz="3200" dirty="0"/>
              <a:t>A note will be sent back to the chapter that the report has been accepted with a note regarding the amount of dues owed.</a:t>
            </a:r>
          </a:p>
          <a:p>
            <a:endParaRPr lang="en-US" sz="1400" dirty="0"/>
          </a:p>
          <a:p>
            <a:r>
              <a:rPr lang="en-US" sz="3200" dirty="0"/>
              <a:t>Adjustments to the report may be completed after the NSSAR report has been reviewed which could affect the amount of dues owed.</a:t>
            </a:r>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3622498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normAutofit/>
          </a:bodyPr>
          <a:lstStyle/>
          <a:p>
            <a:r>
              <a:rPr lang="en-US" b="1" dirty="0"/>
              <a:t>             </a:t>
            </a:r>
            <a:r>
              <a:rPr lang="en-US" sz="3600" b="1" dirty="0"/>
              <a:t>Reconciliation. Report Reviews</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838200" y="1565563"/>
            <a:ext cx="10287000" cy="3970318"/>
          </a:xfrm>
          <a:prstGeom prst="rect">
            <a:avLst/>
          </a:prstGeom>
          <a:noFill/>
        </p:spPr>
        <p:txBody>
          <a:bodyPr wrap="square" rtlCol="0">
            <a:spAutoFit/>
          </a:bodyPr>
          <a:lstStyle/>
          <a:p>
            <a:r>
              <a:rPr lang="en-US" sz="3200" dirty="0"/>
              <a:t>There are two (2) Reconciliations Reports that are completed at the State level;</a:t>
            </a:r>
          </a:p>
          <a:p>
            <a:endParaRPr lang="en-US" sz="1400" dirty="0"/>
          </a:p>
          <a:p>
            <a:r>
              <a:rPr lang="en-US" sz="3200" dirty="0"/>
              <a:t>(1) The chapter/state membership.</a:t>
            </a:r>
          </a:p>
          <a:p>
            <a:r>
              <a:rPr lang="en-US" sz="3200" dirty="0"/>
              <a:t>(2) The financial reconciliation of the correct amount of dues paid.</a:t>
            </a:r>
          </a:p>
          <a:p>
            <a:endParaRPr lang="en-US" sz="1400" dirty="0"/>
          </a:p>
          <a:p>
            <a:r>
              <a:rPr lang="en-US" sz="3200" dirty="0"/>
              <a:t>Both must agree before the Reconciliation Season is complete.</a:t>
            </a:r>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3213002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normAutofit/>
          </a:bodyPr>
          <a:lstStyle/>
          <a:p>
            <a:r>
              <a:rPr lang="en-US" b="1" dirty="0"/>
              <a:t>             </a:t>
            </a:r>
            <a:r>
              <a:rPr lang="en-US" sz="3600" b="1" dirty="0"/>
              <a:t>Reconciliation. Report Reviews</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838200" y="1565563"/>
            <a:ext cx="10287000" cy="4031873"/>
          </a:xfrm>
          <a:prstGeom prst="rect">
            <a:avLst/>
          </a:prstGeom>
          <a:noFill/>
        </p:spPr>
        <p:txBody>
          <a:bodyPr wrap="square" rtlCol="0">
            <a:spAutoFit/>
          </a:bodyPr>
          <a:lstStyle/>
          <a:p>
            <a:r>
              <a:rPr lang="en-US" sz="3200" dirty="0"/>
              <a:t>National and the California Society does not process </a:t>
            </a:r>
            <a:r>
              <a:rPr lang="en-US" sz="3200" b="1" i="1" u="sng" dirty="0"/>
              <a:t>ANY</a:t>
            </a:r>
            <a:r>
              <a:rPr lang="en-US" sz="3200" dirty="0"/>
              <a:t> membership transactions until the both of the Reconciliation Reports are completed and the California Society signs off on the reports.</a:t>
            </a:r>
          </a:p>
          <a:p>
            <a:endParaRPr lang="en-US" sz="3200" dirty="0"/>
          </a:p>
          <a:p>
            <a:r>
              <a:rPr lang="en-US" sz="3200" dirty="0"/>
              <a:t>Each chapter will be sent a final number of the number of members in the Chapter as of January 1, 2022 that are are listed in the National Data Base. This is the Gold Standard.</a:t>
            </a:r>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1142733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A33C-68FD-9A47-A389-AFEEBF611605}"/>
              </a:ext>
            </a:extLst>
          </p:cNvPr>
          <p:cNvSpPr>
            <a:spLocks noGrp="1"/>
          </p:cNvSpPr>
          <p:nvPr>
            <p:ph type="title"/>
          </p:nvPr>
        </p:nvSpPr>
        <p:spPr/>
        <p:txBody>
          <a:bodyPr/>
          <a:lstStyle/>
          <a:p>
            <a:r>
              <a:rPr lang="en-US" dirty="0"/>
              <a:t>                </a:t>
            </a:r>
            <a:r>
              <a:rPr lang="en-US" b="1" dirty="0"/>
              <a:t>New Members After December 15</a:t>
            </a:r>
            <a:r>
              <a:rPr lang="en-US" b="1" baseline="30000" dirty="0"/>
              <a:t>th</a:t>
            </a:r>
            <a:r>
              <a:rPr lang="en-US" b="1" dirty="0"/>
              <a:t> </a:t>
            </a:r>
          </a:p>
        </p:txBody>
      </p:sp>
      <p:sp>
        <p:nvSpPr>
          <p:cNvPr id="3" name="Content Placeholder 2">
            <a:extLst>
              <a:ext uri="{FF2B5EF4-FFF2-40B4-BE49-F238E27FC236}">
                <a16:creationId xmlns:a16="http://schemas.microsoft.com/office/drawing/2014/main" id="{D8F5D083-599C-F24F-88DB-55FBD0D498B8}"/>
              </a:ext>
            </a:extLst>
          </p:cNvPr>
          <p:cNvSpPr>
            <a:spLocks noGrp="1"/>
          </p:cNvSpPr>
          <p:nvPr>
            <p:ph idx="1"/>
          </p:nvPr>
        </p:nvSpPr>
        <p:spPr/>
        <p:txBody>
          <a:bodyPr/>
          <a:lstStyle/>
          <a:p>
            <a:r>
              <a:rPr lang="en-US" dirty="0"/>
              <a:t>New members that are received after December 15</a:t>
            </a:r>
            <a:r>
              <a:rPr lang="en-US" baseline="30000" dirty="0"/>
              <a:t>th</a:t>
            </a:r>
            <a:r>
              <a:rPr lang="en-US" dirty="0"/>
              <a:t> 2020, National will make the correction in the Reconciliation Reports.</a:t>
            </a:r>
          </a:p>
          <a:p>
            <a:r>
              <a:rPr lang="en-US" dirty="0"/>
              <a:t>New Members admitted before December 15</a:t>
            </a:r>
            <a:r>
              <a:rPr lang="en-US" baseline="30000" dirty="0"/>
              <a:t>th</a:t>
            </a:r>
            <a:r>
              <a:rPr lang="en-US" dirty="0"/>
              <a:t> need to be included in the chapters Reconciliation Report. </a:t>
            </a:r>
          </a:p>
          <a:p>
            <a:r>
              <a:rPr lang="en-US" dirty="0"/>
              <a:t>I keep a file on all applications received in December and will check your report and add new members if they are missing.</a:t>
            </a:r>
          </a:p>
          <a:p>
            <a:r>
              <a:rPr lang="en-US" dirty="0"/>
              <a:t>Members that paid their dues after December 15</a:t>
            </a:r>
            <a:r>
              <a:rPr lang="en-US" baseline="30000" dirty="0"/>
              <a:t>th</a:t>
            </a:r>
            <a:r>
              <a:rPr lang="en-US" dirty="0"/>
              <a:t> should be reported as dropped members and go through the process to reinstate.</a:t>
            </a:r>
          </a:p>
        </p:txBody>
      </p:sp>
      <p:pic>
        <p:nvPicPr>
          <p:cNvPr id="5" name="Picture 4">
            <a:extLst>
              <a:ext uri="{FF2B5EF4-FFF2-40B4-BE49-F238E27FC236}">
                <a16:creationId xmlns:a16="http://schemas.microsoft.com/office/drawing/2014/main" id="{082FCDEE-165A-8B4E-ABD3-32C21FD8596C}"/>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2560908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2913F-FC8E-EB44-9CCE-9B847F658B49}"/>
              </a:ext>
            </a:extLst>
          </p:cNvPr>
          <p:cNvSpPr>
            <a:spLocks noGrp="1"/>
          </p:cNvSpPr>
          <p:nvPr>
            <p:ph type="title"/>
          </p:nvPr>
        </p:nvSpPr>
        <p:spPr/>
        <p:txBody>
          <a:bodyPr/>
          <a:lstStyle/>
          <a:p>
            <a:r>
              <a:rPr lang="en-US" dirty="0"/>
              <a:t>              </a:t>
            </a:r>
            <a:r>
              <a:rPr lang="en-US" b="1" dirty="0"/>
              <a:t>Dual State Members</a:t>
            </a:r>
          </a:p>
        </p:txBody>
      </p:sp>
      <p:sp>
        <p:nvSpPr>
          <p:cNvPr id="5" name="Content Placeholder 2">
            <a:extLst>
              <a:ext uri="{FF2B5EF4-FFF2-40B4-BE49-F238E27FC236}">
                <a16:creationId xmlns:a16="http://schemas.microsoft.com/office/drawing/2014/main" id="{B157E346-AE45-4C4E-BC68-CEA99E007B2E}"/>
              </a:ext>
            </a:extLst>
          </p:cNvPr>
          <p:cNvSpPr>
            <a:spLocks noGrp="1"/>
          </p:cNvSpPr>
          <p:nvPr>
            <p:ph idx="1"/>
          </p:nvPr>
        </p:nvSpPr>
        <p:spPr/>
        <p:txBody>
          <a:bodyPr/>
          <a:lstStyle/>
          <a:p>
            <a:pPr marL="0" indent="0">
              <a:buNone/>
            </a:pPr>
            <a:r>
              <a:rPr lang="en-US" dirty="0"/>
              <a:t>A </a:t>
            </a:r>
            <a:r>
              <a:rPr lang="en-US" b="1" dirty="0"/>
              <a:t>Dual State Member</a:t>
            </a:r>
            <a:r>
              <a:rPr lang="en-US" dirty="0"/>
              <a:t>, is a member that pays his National, State and Chapter dues in another state and only pays chapter and state dues to the California Society.</a:t>
            </a:r>
          </a:p>
          <a:p>
            <a:pPr marL="0" indent="0">
              <a:buNone/>
            </a:pPr>
            <a:r>
              <a:rPr lang="en-US" dirty="0"/>
              <a:t>The Chapter must collect dues for all Dual California Society Members and to list them in the Reconciliation Report.</a:t>
            </a:r>
          </a:p>
          <a:p>
            <a:pPr marL="0" indent="0">
              <a:buNone/>
            </a:pPr>
            <a:r>
              <a:rPr lang="en-US" dirty="0"/>
              <a:t>The chapter has the obligation to find out if the Dual Member has paid their National Dues through another state. </a:t>
            </a:r>
          </a:p>
          <a:p>
            <a:pPr marL="0" indent="0">
              <a:buNone/>
            </a:pPr>
            <a:r>
              <a:rPr lang="en-US" b="1" dirty="0"/>
              <a:t>According to National bylaws, Dual state members cannot hold chapter or state executive board or committee chair positions in the state where they are a Dual member.</a:t>
            </a:r>
          </a:p>
        </p:txBody>
      </p:sp>
      <p:pic>
        <p:nvPicPr>
          <p:cNvPr id="6" name="Picture 5">
            <a:extLst>
              <a:ext uri="{FF2B5EF4-FFF2-40B4-BE49-F238E27FC236}">
                <a16:creationId xmlns:a16="http://schemas.microsoft.com/office/drawing/2014/main" id="{9F1F3679-D0E1-D749-A588-E6B88E241BC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3443642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B3CDB-F10B-0642-8106-BF161AF31051}"/>
              </a:ext>
            </a:extLst>
          </p:cNvPr>
          <p:cNvSpPr>
            <a:spLocks noGrp="1"/>
          </p:cNvSpPr>
          <p:nvPr>
            <p:ph type="title"/>
          </p:nvPr>
        </p:nvSpPr>
        <p:spPr/>
        <p:txBody>
          <a:bodyPr/>
          <a:lstStyle/>
          <a:p>
            <a:r>
              <a:rPr lang="en-US" dirty="0"/>
              <a:t>             </a:t>
            </a:r>
            <a:r>
              <a:rPr lang="en-US" b="1" dirty="0"/>
              <a:t>General Comments</a:t>
            </a:r>
          </a:p>
        </p:txBody>
      </p:sp>
      <p:sp>
        <p:nvSpPr>
          <p:cNvPr id="3" name="Content Placeholder 2">
            <a:extLst>
              <a:ext uri="{FF2B5EF4-FFF2-40B4-BE49-F238E27FC236}">
                <a16:creationId xmlns:a16="http://schemas.microsoft.com/office/drawing/2014/main" id="{4B88CD9C-DE7F-F54B-8E2B-549DD823CF03}"/>
              </a:ext>
            </a:extLst>
          </p:cNvPr>
          <p:cNvSpPr>
            <a:spLocks noGrp="1"/>
          </p:cNvSpPr>
          <p:nvPr>
            <p:ph idx="1"/>
          </p:nvPr>
        </p:nvSpPr>
        <p:spPr/>
        <p:txBody>
          <a:bodyPr/>
          <a:lstStyle/>
          <a:p>
            <a:r>
              <a:rPr lang="en-US" dirty="0"/>
              <a:t>Fill in all fields in the work sheets.</a:t>
            </a:r>
          </a:p>
          <a:p>
            <a:r>
              <a:rPr lang="en-US" b="1" dirty="0"/>
              <a:t>Do not delete </a:t>
            </a:r>
            <a:r>
              <a:rPr lang="en-US" dirty="0"/>
              <a:t>any of the work sheets.</a:t>
            </a:r>
          </a:p>
          <a:p>
            <a:r>
              <a:rPr lang="en-US" b="1" dirty="0"/>
              <a:t>Do not change any of the formulas</a:t>
            </a:r>
            <a:r>
              <a:rPr lang="en-US" dirty="0"/>
              <a:t> on any of the sheets.</a:t>
            </a:r>
          </a:p>
          <a:p>
            <a:r>
              <a:rPr lang="en-US" dirty="0"/>
              <a:t>Call me if you need assistant (909) 985-7510</a:t>
            </a:r>
          </a:p>
          <a:p>
            <a:r>
              <a:rPr lang="en-US" dirty="0"/>
              <a:t>Did I say to Call me if you need Assistance </a:t>
            </a:r>
            <a:r>
              <a:rPr lang="en-US" b="1" dirty="0"/>
              <a:t>(909) 985-7510</a:t>
            </a:r>
          </a:p>
        </p:txBody>
      </p:sp>
      <p:pic>
        <p:nvPicPr>
          <p:cNvPr id="5" name="Picture 4">
            <a:extLst>
              <a:ext uri="{FF2B5EF4-FFF2-40B4-BE49-F238E27FC236}">
                <a16:creationId xmlns:a16="http://schemas.microsoft.com/office/drawing/2014/main" id="{E30700D1-A156-184A-AE04-6545F4E8C8DC}"/>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2741257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65CC5-379D-5A40-9B34-A15783E1868F}"/>
              </a:ext>
            </a:extLst>
          </p:cNvPr>
          <p:cNvSpPr>
            <a:spLocks noGrp="1"/>
          </p:cNvSpPr>
          <p:nvPr>
            <p:ph type="title"/>
          </p:nvPr>
        </p:nvSpPr>
        <p:spPr/>
        <p:txBody>
          <a:bodyPr/>
          <a:lstStyle/>
          <a:p>
            <a:r>
              <a:rPr lang="en-US" dirty="0"/>
              <a:t>                     </a:t>
            </a:r>
            <a:r>
              <a:rPr lang="en-US" b="1" dirty="0"/>
              <a:t>Dates to Remember</a:t>
            </a:r>
          </a:p>
        </p:txBody>
      </p:sp>
      <p:pic>
        <p:nvPicPr>
          <p:cNvPr id="10" name="Content Placeholder 9">
            <a:extLst>
              <a:ext uri="{FF2B5EF4-FFF2-40B4-BE49-F238E27FC236}">
                <a16:creationId xmlns:a16="http://schemas.microsoft.com/office/drawing/2014/main" id="{5243BB28-AAFE-C644-A662-AB4ACEB5A29B}"/>
              </a:ext>
            </a:extLst>
          </p:cNvPr>
          <p:cNvPicPr>
            <a:picLocks noGrp="1" noChangeAspect="1"/>
          </p:cNvPicPr>
          <p:nvPr>
            <p:ph idx="1"/>
          </p:nvPr>
        </p:nvPicPr>
        <p:blipFill>
          <a:blip r:embed="rId2"/>
          <a:stretch>
            <a:fillRect/>
          </a:stretch>
        </p:blipFill>
        <p:spPr>
          <a:xfrm>
            <a:off x="1828800" y="329729"/>
            <a:ext cx="1132253" cy="1410170"/>
          </a:xfrm>
        </p:spPr>
      </p:pic>
      <p:sp>
        <p:nvSpPr>
          <p:cNvPr id="11" name="Rectangle 10">
            <a:extLst>
              <a:ext uri="{FF2B5EF4-FFF2-40B4-BE49-F238E27FC236}">
                <a16:creationId xmlns:a16="http://schemas.microsoft.com/office/drawing/2014/main" id="{0EC115ED-3B62-3E45-88E4-5A8948E20192}"/>
              </a:ext>
            </a:extLst>
          </p:cNvPr>
          <p:cNvSpPr/>
          <p:nvPr/>
        </p:nvSpPr>
        <p:spPr>
          <a:xfrm>
            <a:off x="703385" y="2136339"/>
            <a:ext cx="10650415" cy="2677656"/>
          </a:xfrm>
          <a:prstGeom prst="rect">
            <a:avLst/>
          </a:prstGeom>
        </p:spPr>
        <p:txBody>
          <a:bodyPr wrap="square">
            <a:spAutoFit/>
          </a:bodyPr>
          <a:lstStyle/>
          <a:p>
            <a:pPr marL="457200" indent="-457200">
              <a:buFont typeface="Arial" panose="020B0604020202020204" pitchFamily="34" charset="0"/>
              <a:buChar char="•"/>
            </a:pPr>
            <a:r>
              <a:rPr lang="en-US" sz="2800" dirty="0"/>
              <a:t>December 15, 2020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Cut-off date for Annual Member Dues. </a:t>
            </a:r>
            <a:endParaRPr lang="en-US" sz="2800" dirty="0"/>
          </a:p>
          <a:p>
            <a:pPr marL="457200" indent="-457200">
              <a:buFont typeface="Arial" panose="020B0604020202020204" pitchFamily="34" charset="0"/>
              <a:buChar char="•"/>
            </a:pPr>
            <a:r>
              <a:rPr lang="en-US" sz="2800" dirty="0"/>
              <a:t>January 1, 2022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CASSAR must have a clean roster.</a:t>
            </a:r>
          </a:p>
          <a:p>
            <a:pPr marL="457200" indent="-457200">
              <a:buFont typeface="Arial" panose="020B0604020202020204" pitchFamily="34" charset="0"/>
              <a:buChar char="•"/>
            </a:pPr>
            <a:r>
              <a:rPr lang="en-US" sz="2800" dirty="0"/>
              <a:t>January 5, 2022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Chapters report membership per CASSAR  bylaws.</a:t>
            </a:r>
          </a:p>
          <a:p>
            <a:pPr marL="457200" indent="-457200">
              <a:buFont typeface="Arial" panose="020B0604020202020204" pitchFamily="34" charset="0"/>
              <a:buChar char="•"/>
            </a:pPr>
            <a:r>
              <a:rPr lang="en-US" sz="2800" dirty="0"/>
              <a:t>January 5, 2022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Chapter dues paid to CASSAR.</a:t>
            </a:r>
          </a:p>
          <a:p>
            <a:pPr marL="457200" indent="-457200">
              <a:buFont typeface="Arial" panose="020B0604020202020204" pitchFamily="34" charset="0"/>
              <a:buChar char="•"/>
            </a:pPr>
            <a:r>
              <a:rPr lang="en-US" sz="2800" dirty="0"/>
              <a:t>January 31, 2022 </a:t>
            </a:r>
            <a:r>
              <a:rPr lang="en-US" sz="2800" dirty="0">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Chapter Change of Manager Forms due to State</a:t>
            </a:r>
          </a:p>
          <a:p>
            <a:pPr marL="457200" indent="-457200">
              <a:buFont typeface="Arial" panose="020B0604020202020204" pitchFamily="34" charset="0"/>
              <a:buChar char="•"/>
            </a:pPr>
            <a:r>
              <a:rPr lang="en-US" sz="2800" dirty="0"/>
              <a:t>March 1, 2022 </a:t>
            </a:r>
            <a:r>
              <a:rPr lang="en-US" sz="2800" dirty="0">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Chapter Reports are to the state secretary.</a:t>
            </a:r>
          </a:p>
        </p:txBody>
      </p:sp>
    </p:spTree>
    <p:extLst>
      <p:ext uri="{BB962C8B-B14F-4D97-AF65-F5344CB8AC3E}">
        <p14:creationId xmlns:p14="http://schemas.microsoft.com/office/powerpoint/2010/main" val="1165911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DFD6F-53AD-4A41-83A2-2C0D64E4A642}"/>
              </a:ext>
            </a:extLst>
          </p:cNvPr>
          <p:cNvSpPr>
            <a:spLocks noGrp="1"/>
          </p:cNvSpPr>
          <p:nvPr>
            <p:ph type="title"/>
          </p:nvPr>
        </p:nvSpPr>
        <p:spPr/>
        <p:txBody>
          <a:bodyPr/>
          <a:lstStyle/>
          <a:p>
            <a:r>
              <a:rPr lang="en-US" dirty="0"/>
              <a:t>                               </a:t>
            </a:r>
            <a:r>
              <a:rPr lang="en-US" b="1" dirty="0">
                <a:latin typeface="Baloo" panose="03080902040302020200" pitchFamily="66" charset="77"/>
                <a:cs typeface="Baloo" panose="03080902040302020200" pitchFamily="66" charset="77"/>
              </a:rPr>
              <a:t>QUESTIONS</a:t>
            </a:r>
            <a:r>
              <a:rPr lang="en-US" dirty="0">
                <a:latin typeface="Baloo" panose="03080902040302020200" pitchFamily="66" charset="77"/>
                <a:cs typeface="Baloo" panose="03080902040302020200" pitchFamily="66" charset="77"/>
              </a:rPr>
              <a:t> </a:t>
            </a:r>
            <a:r>
              <a:rPr lang="en-US" dirty="0"/>
              <a:t>               </a:t>
            </a:r>
          </a:p>
        </p:txBody>
      </p:sp>
      <p:sp>
        <p:nvSpPr>
          <p:cNvPr id="3" name="Content Placeholder 2">
            <a:extLst>
              <a:ext uri="{FF2B5EF4-FFF2-40B4-BE49-F238E27FC236}">
                <a16:creationId xmlns:a16="http://schemas.microsoft.com/office/drawing/2014/main" id="{9DEBE7EA-C1A6-AA4A-9A6D-B28C5C0ED846}"/>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3600" b="1" dirty="0"/>
              <a:t>Open for any Questions about the </a:t>
            </a:r>
          </a:p>
          <a:p>
            <a:pPr marL="0" indent="0" algn="ctr">
              <a:buNone/>
            </a:pPr>
            <a:r>
              <a:rPr lang="en-US" sz="3600" b="1" dirty="0"/>
              <a:t>2022 </a:t>
            </a:r>
          </a:p>
          <a:p>
            <a:pPr marL="0" indent="0" algn="ctr">
              <a:buNone/>
            </a:pPr>
            <a:r>
              <a:rPr lang="en-US" sz="3600" b="1" dirty="0"/>
              <a:t>Reconciliation Report</a:t>
            </a:r>
          </a:p>
        </p:txBody>
      </p:sp>
      <p:pic>
        <p:nvPicPr>
          <p:cNvPr id="7" name="Picture 6">
            <a:extLst>
              <a:ext uri="{FF2B5EF4-FFF2-40B4-BE49-F238E27FC236}">
                <a16:creationId xmlns:a16="http://schemas.microsoft.com/office/drawing/2014/main" id="{E5B93D7C-DF12-A94D-A197-62AE5096C660}"/>
              </a:ext>
            </a:extLst>
          </p:cNvPr>
          <p:cNvPicPr>
            <a:picLocks noChangeAspect="1"/>
          </p:cNvPicPr>
          <p:nvPr/>
        </p:nvPicPr>
        <p:blipFill>
          <a:blip r:embed="rId2"/>
          <a:stretch>
            <a:fillRect/>
          </a:stretch>
        </p:blipFill>
        <p:spPr>
          <a:xfrm>
            <a:off x="1094509" y="463694"/>
            <a:ext cx="1219200" cy="1003300"/>
          </a:xfrm>
          <a:prstGeom prst="rect">
            <a:avLst/>
          </a:prstGeom>
        </p:spPr>
      </p:pic>
      <p:pic>
        <p:nvPicPr>
          <p:cNvPr id="8" name="Picture 7">
            <a:extLst>
              <a:ext uri="{FF2B5EF4-FFF2-40B4-BE49-F238E27FC236}">
                <a16:creationId xmlns:a16="http://schemas.microsoft.com/office/drawing/2014/main" id="{252D5415-E5C9-FC42-93E3-1959789BBEEF}"/>
              </a:ext>
            </a:extLst>
          </p:cNvPr>
          <p:cNvPicPr>
            <a:picLocks noChangeAspect="1"/>
          </p:cNvPicPr>
          <p:nvPr/>
        </p:nvPicPr>
        <p:blipFill>
          <a:blip r:embed="rId2"/>
          <a:stretch>
            <a:fillRect/>
          </a:stretch>
        </p:blipFill>
        <p:spPr>
          <a:xfrm>
            <a:off x="9781309" y="463694"/>
            <a:ext cx="1219200" cy="1003300"/>
          </a:xfrm>
          <a:prstGeom prst="rect">
            <a:avLst/>
          </a:prstGeom>
        </p:spPr>
      </p:pic>
    </p:spTree>
    <p:extLst>
      <p:ext uri="{BB962C8B-B14F-4D97-AF65-F5344CB8AC3E}">
        <p14:creationId xmlns:p14="http://schemas.microsoft.com/office/powerpoint/2010/main" val="4187417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A4CC6-D3CD-8B4D-A314-0C5DA99A92EF}"/>
              </a:ext>
            </a:extLst>
          </p:cNvPr>
          <p:cNvSpPr>
            <a:spLocks noGrp="1"/>
          </p:cNvSpPr>
          <p:nvPr>
            <p:ph type="title"/>
          </p:nvPr>
        </p:nvSpPr>
        <p:spPr/>
        <p:txBody>
          <a:bodyPr/>
          <a:lstStyle/>
          <a:p>
            <a:r>
              <a:rPr lang="en-US" dirty="0"/>
              <a:t>                    </a:t>
            </a:r>
            <a:r>
              <a:rPr lang="en-US" b="1" dirty="0"/>
              <a:t>Why These Dates?</a:t>
            </a:r>
          </a:p>
        </p:txBody>
      </p:sp>
      <p:sp>
        <p:nvSpPr>
          <p:cNvPr id="3" name="Content Placeholder 2">
            <a:extLst>
              <a:ext uri="{FF2B5EF4-FFF2-40B4-BE49-F238E27FC236}">
                <a16:creationId xmlns:a16="http://schemas.microsoft.com/office/drawing/2014/main" id="{AE401E8B-B18D-344F-9CFD-C439538CCA36}"/>
              </a:ext>
            </a:extLst>
          </p:cNvPr>
          <p:cNvSpPr>
            <a:spLocks noGrp="1"/>
          </p:cNvSpPr>
          <p:nvPr>
            <p:ph idx="1"/>
          </p:nvPr>
        </p:nvSpPr>
        <p:spPr/>
        <p:txBody>
          <a:bodyPr>
            <a:normAutofit lnSpcReduction="10000"/>
          </a:bodyPr>
          <a:lstStyle/>
          <a:p>
            <a:pPr marL="0" indent="0">
              <a:buNone/>
            </a:pPr>
            <a:endParaRPr lang="en-US" dirty="0"/>
          </a:p>
          <a:p>
            <a:pPr marL="0" indent="0">
              <a:buNone/>
            </a:pPr>
            <a:r>
              <a:rPr lang="en-US" b="1" dirty="0"/>
              <a:t>December 15</a:t>
            </a:r>
            <a:r>
              <a:rPr lang="en-US" b="1" baseline="30000" dirty="0"/>
              <a:t>th</a:t>
            </a:r>
            <a:r>
              <a:rPr lang="en-US" dirty="0"/>
              <a:t> and </a:t>
            </a:r>
            <a:r>
              <a:rPr lang="en-US" b="1" dirty="0"/>
              <a:t>January 5</a:t>
            </a:r>
            <a:r>
              <a:rPr lang="en-US" b="1" baseline="30000" dirty="0"/>
              <a:t>th</a:t>
            </a:r>
            <a:r>
              <a:rPr lang="en-US" dirty="0"/>
              <a:t> are set by the </a:t>
            </a:r>
            <a:r>
              <a:rPr lang="en-US" b="1" dirty="0"/>
              <a:t>California Society bylaws</a:t>
            </a:r>
            <a:r>
              <a:rPr lang="en-US" dirty="0"/>
              <a:t> to provide sufficient time to prepare the California Society Membership and Financial Reconciliation Report that must be submitted to the National Society by the last working day in January.</a:t>
            </a:r>
          </a:p>
          <a:p>
            <a:pPr marL="0" indent="0">
              <a:buNone/>
            </a:pPr>
            <a:r>
              <a:rPr lang="en-US" b="1" u="sng" dirty="0"/>
              <a:t>NOTE: </a:t>
            </a:r>
            <a:r>
              <a:rPr lang="en-US" dirty="0"/>
              <a:t>Transaction are not processed until the National Reconciliation Report is complete.</a:t>
            </a:r>
          </a:p>
          <a:p>
            <a:pPr marL="0" indent="0" algn="ctr">
              <a:buNone/>
            </a:pPr>
            <a:r>
              <a:rPr lang="en-US" b="1" dirty="0"/>
              <a:t>In 2022 the National Reconciliation Report and the </a:t>
            </a:r>
          </a:p>
          <a:p>
            <a:pPr marL="0" indent="0" algn="ctr">
              <a:buNone/>
            </a:pPr>
            <a:r>
              <a:rPr lang="en-US" b="1" dirty="0"/>
              <a:t>CASSAR dues must be paid and must be filed by </a:t>
            </a:r>
          </a:p>
          <a:p>
            <a:pPr marL="0" indent="0" algn="ctr">
              <a:buNone/>
            </a:pPr>
            <a:r>
              <a:rPr lang="en-US" b="1" dirty="0"/>
              <a:t>January 31, 2021, as set by NSSAR By-laws.</a:t>
            </a:r>
            <a:endParaRPr lang="en-US" dirty="0"/>
          </a:p>
        </p:txBody>
      </p:sp>
      <p:pic>
        <p:nvPicPr>
          <p:cNvPr id="4" name="Picture 3">
            <a:extLst>
              <a:ext uri="{FF2B5EF4-FFF2-40B4-BE49-F238E27FC236}">
                <a16:creationId xmlns:a16="http://schemas.microsoft.com/office/drawing/2014/main" id="{AAD978DB-E5CF-C649-AAD1-A7C5AD4471F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65770" y="230188"/>
            <a:ext cx="1801363" cy="1460499"/>
          </a:xfrm>
          <a:prstGeom prst="rect">
            <a:avLst/>
          </a:prstGeom>
          <a:noFill/>
        </p:spPr>
      </p:pic>
    </p:spTree>
    <p:extLst>
      <p:ext uri="{BB962C8B-B14F-4D97-AF65-F5344CB8AC3E}">
        <p14:creationId xmlns:p14="http://schemas.microsoft.com/office/powerpoint/2010/main" val="1679415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3A96E-E0BD-CB42-93AA-30756CE934DD}"/>
              </a:ext>
            </a:extLst>
          </p:cNvPr>
          <p:cNvSpPr>
            <a:spLocks noGrp="1"/>
          </p:cNvSpPr>
          <p:nvPr>
            <p:ph type="title"/>
          </p:nvPr>
        </p:nvSpPr>
        <p:spPr/>
        <p:txBody>
          <a:bodyPr/>
          <a:lstStyle/>
          <a:p>
            <a:r>
              <a:rPr lang="en-US" b="1" dirty="0"/>
              <a:t>Let talk Transfers </a:t>
            </a:r>
          </a:p>
        </p:txBody>
      </p:sp>
      <p:sp>
        <p:nvSpPr>
          <p:cNvPr id="3" name="Content Placeholder 2">
            <a:extLst>
              <a:ext uri="{FF2B5EF4-FFF2-40B4-BE49-F238E27FC236}">
                <a16:creationId xmlns:a16="http://schemas.microsoft.com/office/drawing/2014/main" id="{3CD2CC07-2F72-3043-80EA-C636CFE9FED0}"/>
              </a:ext>
            </a:extLst>
          </p:cNvPr>
          <p:cNvSpPr>
            <a:spLocks noGrp="1"/>
          </p:cNvSpPr>
          <p:nvPr>
            <p:ph idx="1"/>
          </p:nvPr>
        </p:nvSpPr>
        <p:spPr/>
        <p:txBody>
          <a:bodyPr>
            <a:normAutofit/>
          </a:bodyPr>
          <a:lstStyle/>
          <a:p>
            <a:pPr marL="0" indent="0">
              <a:buNone/>
            </a:pPr>
            <a:r>
              <a:rPr lang="en-US" sz="3600" b="1" dirty="0"/>
              <a:t>What are they?</a:t>
            </a:r>
            <a:br>
              <a:rPr lang="en-US" sz="3600" b="1" dirty="0"/>
            </a:br>
            <a:endParaRPr lang="en-US" sz="3600" b="1" dirty="0"/>
          </a:p>
          <a:p>
            <a:r>
              <a:rPr lang="en-US" sz="3600" dirty="0"/>
              <a:t>Chapter to Chapter Transfers</a:t>
            </a:r>
          </a:p>
          <a:p>
            <a:r>
              <a:rPr lang="en-US" sz="3600" dirty="0"/>
              <a:t>Transfer into California</a:t>
            </a:r>
          </a:p>
          <a:p>
            <a:r>
              <a:rPr lang="en-US" sz="3600" dirty="0"/>
              <a:t>Transfers out of California</a:t>
            </a:r>
          </a:p>
          <a:p>
            <a:r>
              <a:rPr lang="en-US" sz="3600" dirty="0" err="1"/>
              <a:t>Reinstaement</a:t>
            </a:r>
            <a:r>
              <a:rPr lang="en-US" sz="3600" dirty="0"/>
              <a:t> - Transfers</a:t>
            </a:r>
          </a:p>
        </p:txBody>
      </p:sp>
      <p:pic>
        <p:nvPicPr>
          <p:cNvPr id="5" name="Picture 4">
            <a:extLst>
              <a:ext uri="{FF2B5EF4-FFF2-40B4-BE49-F238E27FC236}">
                <a16:creationId xmlns:a16="http://schemas.microsoft.com/office/drawing/2014/main" id="{BE0A9E83-1A0C-5F49-9C04-01D36331C931}"/>
              </a:ext>
            </a:extLst>
          </p:cNvPr>
          <p:cNvPicPr>
            <a:picLocks noChangeAspect="1"/>
          </p:cNvPicPr>
          <p:nvPr/>
        </p:nvPicPr>
        <p:blipFill>
          <a:blip r:embed="rId2"/>
          <a:stretch>
            <a:fillRect/>
          </a:stretch>
        </p:blipFill>
        <p:spPr>
          <a:xfrm>
            <a:off x="7971692" y="500062"/>
            <a:ext cx="2954216" cy="1325563"/>
          </a:xfrm>
          <a:prstGeom prst="rect">
            <a:avLst/>
          </a:prstGeom>
        </p:spPr>
      </p:pic>
    </p:spTree>
    <p:extLst>
      <p:ext uri="{BB962C8B-B14F-4D97-AF65-F5344CB8AC3E}">
        <p14:creationId xmlns:p14="http://schemas.microsoft.com/office/powerpoint/2010/main" val="991201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A02E4-7B30-ED46-941C-60D7011ABC21}"/>
              </a:ext>
            </a:extLst>
          </p:cNvPr>
          <p:cNvSpPr>
            <a:spLocks noGrp="1"/>
          </p:cNvSpPr>
          <p:nvPr>
            <p:ph type="title"/>
          </p:nvPr>
        </p:nvSpPr>
        <p:spPr/>
        <p:txBody>
          <a:bodyPr/>
          <a:lstStyle/>
          <a:p>
            <a:r>
              <a:rPr lang="en-US" dirty="0"/>
              <a:t>                </a:t>
            </a:r>
            <a:r>
              <a:rPr lang="en-US" b="1" dirty="0"/>
              <a:t>Chapter to Chapter Transfers</a:t>
            </a:r>
          </a:p>
        </p:txBody>
      </p:sp>
      <p:sp>
        <p:nvSpPr>
          <p:cNvPr id="3" name="Content Placeholder 2">
            <a:extLst>
              <a:ext uri="{FF2B5EF4-FFF2-40B4-BE49-F238E27FC236}">
                <a16:creationId xmlns:a16="http://schemas.microsoft.com/office/drawing/2014/main" id="{AC236A61-6D5D-EE42-AA10-AB7ED41ECB34}"/>
              </a:ext>
            </a:extLst>
          </p:cNvPr>
          <p:cNvSpPr>
            <a:spLocks noGrp="1"/>
          </p:cNvSpPr>
          <p:nvPr>
            <p:ph idx="1"/>
          </p:nvPr>
        </p:nvSpPr>
        <p:spPr/>
        <p:txBody>
          <a:bodyPr>
            <a:normAutofit lnSpcReduction="10000"/>
          </a:bodyPr>
          <a:lstStyle/>
          <a:p>
            <a:pPr marL="0" indent="0">
              <a:buNone/>
            </a:pPr>
            <a:r>
              <a:rPr lang="en-US" b="1" dirty="0"/>
              <a:t>Lets take the easy transfer first:</a:t>
            </a:r>
            <a:endParaRPr lang="en-US" dirty="0"/>
          </a:p>
          <a:p>
            <a:pPr marL="0" indent="0">
              <a:buNone/>
            </a:pPr>
            <a:r>
              <a:rPr lang="en-US" dirty="0"/>
              <a:t>On  the 7</a:t>
            </a:r>
            <a:r>
              <a:rPr lang="en-US" baseline="30000" dirty="0"/>
              <a:t>th </a:t>
            </a:r>
            <a:r>
              <a:rPr lang="en-US" dirty="0"/>
              <a:t>  and 9</a:t>
            </a:r>
            <a:r>
              <a:rPr lang="en-US" baseline="30000" dirty="0"/>
              <a:t>th</a:t>
            </a:r>
            <a:r>
              <a:rPr lang="en-US" dirty="0"/>
              <a:t> Sheets of the Reconciliation Report is where transfers are listed.</a:t>
            </a:r>
          </a:p>
          <a:p>
            <a:pPr marL="0" indent="0">
              <a:buNone/>
            </a:pPr>
            <a:r>
              <a:rPr lang="en-US" dirty="0"/>
              <a:t>When a member of the California Society transfers his membership from one chapter to another chapter, he does not have to be listed in the transfer into and the transfer out of the chapter.</a:t>
            </a:r>
          </a:p>
          <a:p>
            <a:pPr marL="0" indent="0">
              <a:buNone/>
            </a:pPr>
            <a:r>
              <a:rPr lang="en-US" dirty="0"/>
              <a:t>The member is a member of the California Society, and the chapter where he is member is responsible for collection dues, or dropping the member.</a:t>
            </a:r>
          </a:p>
          <a:p>
            <a:pPr marL="0" indent="0">
              <a:buNone/>
            </a:pPr>
            <a:r>
              <a:rPr lang="en-US" dirty="0"/>
              <a:t>This is easy for the chapters.</a:t>
            </a:r>
          </a:p>
        </p:txBody>
      </p:sp>
      <p:pic>
        <p:nvPicPr>
          <p:cNvPr id="4" name="Picture 3">
            <a:extLst>
              <a:ext uri="{FF2B5EF4-FFF2-40B4-BE49-F238E27FC236}">
                <a16:creationId xmlns:a16="http://schemas.microsoft.com/office/drawing/2014/main" id="{B848EFA4-1497-B44C-A1B7-A7E8859E02D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38200" y="140676"/>
            <a:ext cx="1928934" cy="1550011"/>
          </a:xfrm>
          <a:prstGeom prst="rect">
            <a:avLst/>
          </a:prstGeom>
          <a:noFill/>
        </p:spPr>
      </p:pic>
    </p:spTree>
    <p:extLst>
      <p:ext uri="{BB962C8B-B14F-4D97-AF65-F5344CB8AC3E}">
        <p14:creationId xmlns:p14="http://schemas.microsoft.com/office/powerpoint/2010/main" val="147327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p:txBody>
          <a:bodyPr/>
          <a:lstStyle/>
          <a:p>
            <a:r>
              <a:rPr lang="en-US" b="1" dirty="0"/>
              <a:t>             Transfers into the California Society</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727365" y="1690688"/>
            <a:ext cx="10287000" cy="4462760"/>
          </a:xfrm>
          <a:prstGeom prst="rect">
            <a:avLst/>
          </a:prstGeom>
          <a:noFill/>
        </p:spPr>
        <p:txBody>
          <a:bodyPr wrap="square" rtlCol="0">
            <a:spAutoFit/>
          </a:bodyPr>
          <a:lstStyle/>
          <a:p>
            <a:r>
              <a:rPr lang="en-US" sz="3200" dirty="0"/>
              <a:t>Transfers into the California society can be found on page seven (7) of the Reconciliation Report.</a:t>
            </a:r>
          </a:p>
          <a:p>
            <a:endParaRPr lang="en-US" sz="1400" dirty="0"/>
          </a:p>
          <a:p>
            <a:r>
              <a:rPr lang="en-US" sz="3200" dirty="0"/>
              <a:t>National Form 0919 Application for Transfer of Membership, is the correct form to use.</a:t>
            </a:r>
          </a:p>
          <a:p>
            <a:endParaRPr lang="en-US" sz="1400" dirty="0"/>
          </a:p>
          <a:p>
            <a:r>
              <a:rPr lang="en-US" sz="3200" dirty="0"/>
              <a:t>When a member transfers into the California Society, he must pay his California Society State dues for the current year and submit a Record Copy before his paperwork will be processed.</a:t>
            </a:r>
          </a:p>
        </p:txBody>
      </p:sp>
      <p:pic>
        <p:nvPicPr>
          <p:cNvPr id="6" name="Picture 5">
            <a:extLst>
              <a:ext uri="{FF2B5EF4-FFF2-40B4-BE49-F238E27FC236}">
                <a16:creationId xmlns:a16="http://schemas.microsoft.com/office/drawing/2014/main" id="{AF67E1C8-0860-A242-B8B1-8D01704D1364}"/>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179068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lstStyle/>
          <a:p>
            <a:r>
              <a:rPr lang="en-US" b="1" dirty="0"/>
              <a:t>             Transfers into the California Society</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727365" y="1690688"/>
            <a:ext cx="10287000" cy="5170646"/>
          </a:xfrm>
          <a:prstGeom prst="rect">
            <a:avLst/>
          </a:prstGeom>
          <a:noFill/>
        </p:spPr>
        <p:txBody>
          <a:bodyPr wrap="square" rtlCol="0">
            <a:spAutoFit/>
          </a:bodyPr>
          <a:lstStyle/>
          <a:p>
            <a:r>
              <a:rPr lang="en-US" sz="3200" dirty="0"/>
              <a:t>The transfer member must fill out the complete form and sign the first section and date the form.</a:t>
            </a:r>
          </a:p>
          <a:p>
            <a:endParaRPr lang="en-US" sz="1200" dirty="0"/>
          </a:p>
          <a:p>
            <a:r>
              <a:rPr lang="en-US" sz="3200" dirty="0"/>
              <a:t>The form must be signed by the Demitting State Secretary before being sent to the California Society State Secretary. </a:t>
            </a:r>
          </a:p>
          <a:p>
            <a:endParaRPr lang="en-US" sz="1200" dirty="0"/>
          </a:p>
          <a:p>
            <a:r>
              <a:rPr lang="en-US" sz="3200" dirty="0"/>
              <a:t>If the member does not do all of these steps, the application will not be processed properly.</a:t>
            </a:r>
          </a:p>
          <a:p>
            <a:endParaRPr lang="en-US" sz="1200" dirty="0"/>
          </a:p>
          <a:p>
            <a:r>
              <a:rPr lang="en-US" sz="3200" dirty="0"/>
              <a:t>All Transfers into the state are assigned a state number once a Record Copy is received and then the paperwork is processed.</a:t>
            </a:r>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1838937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lstStyle/>
          <a:p>
            <a:r>
              <a:rPr lang="en-US" b="1" dirty="0"/>
              <a:t>             Transfers out of the California Society</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838200" y="1565563"/>
            <a:ext cx="10287000" cy="5262979"/>
          </a:xfrm>
          <a:prstGeom prst="rect">
            <a:avLst/>
          </a:prstGeom>
          <a:noFill/>
        </p:spPr>
        <p:txBody>
          <a:bodyPr wrap="square" rtlCol="0">
            <a:spAutoFit/>
          </a:bodyPr>
          <a:lstStyle/>
          <a:p>
            <a:r>
              <a:rPr lang="en-US" sz="3200" dirty="0" err="1"/>
              <a:t>Tranfers</a:t>
            </a:r>
            <a:r>
              <a:rPr lang="en-US" sz="3200" dirty="0"/>
              <a:t> out of the California Society can be found on page ninth (9) sheet of the Reconciliation Report.</a:t>
            </a:r>
          </a:p>
          <a:p>
            <a:endParaRPr lang="en-US" sz="1200" dirty="0"/>
          </a:p>
          <a:p>
            <a:endParaRPr lang="en-US" sz="1200" dirty="0"/>
          </a:p>
          <a:p>
            <a:r>
              <a:rPr lang="en-US" sz="3200" dirty="0"/>
              <a:t>The form must be signed by the Demitting State Secretary before being sent to the California Society State Secretary. </a:t>
            </a:r>
          </a:p>
          <a:p>
            <a:endParaRPr lang="en-US" sz="1200" dirty="0"/>
          </a:p>
          <a:p>
            <a:r>
              <a:rPr lang="en-US" sz="3200" dirty="0"/>
              <a:t>If the member does not do all of these steps, the application will not be processed properly.</a:t>
            </a:r>
          </a:p>
          <a:p>
            <a:endParaRPr lang="en-US" sz="1200" dirty="0"/>
          </a:p>
          <a:p>
            <a:r>
              <a:rPr lang="en-US" sz="3200" dirty="0"/>
              <a:t>All Transfers into the state are assigned a state number once a Record Copy is received and then the paperwork is processed.</a:t>
            </a:r>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3432200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a:xfrm>
            <a:off x="838200" y="365125"/>
            <a:ext cx="10515600" cy="1200439"/>
          </a:xfrm>
        </p:spPr>
        <p:txBody>
          <a:bodyPr/>
          <a:lstStyle/>
          <a:p>
            <a:r>
              <a:rPr lang="en-US" b="1" dirty="0"/>
              <a:t>             Transfers out of the California Society</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sp>
        <p:nvSpPr>
          <p:cNvPr id="4" name="TextBox 3">
            <a:extLst>
              <a:ext uri="{FF2B5EF4-FFF2-40B4-BE49-F238E27FC236}">
                <a16:creationId xmlns:a16="http://schemas.microsoft.com/office/drawing/2014/main" id="{581BC09C-2045-5649-88CB-FA0CA8F02ED3}"/>
              </a:ext>
            </a:extLst>
          </p:cNvPr>
          <p:cNvSpPr txBox="1"/>
          <p:nvPr/>
        </p:nvSpPr>
        <p:spPr>
          <a:xfrm>
            <a:off x="838200" y="1565563"/>
            <a:ext cx="10287000" cy="4462760"/>
          </a:xfrm>
          <a:prstGeom prst="rect">
            <a:avLst/>
          </a:prstGeom>
          <a:noFill/>
        </p:spPr>
        <p:txBody>
          <a:bodyPr wrap="square" rtlCol="0">
            <a:spAutoFit/>
          </a:bodyPr>
          <a:lstStyle/>
          <a:p>
            <a:r>
              <a:rPr lang="en-US" sz="3200" dirty="0"/>
              <a:t>National Form 0919 Application for Transfer of Membership, is the correct form to use.</a:t>
            </a:r>
          </a:p>
          <a:p>
            <a:endParaRPr lang="en-US" sz="1400" dirty="0"/>
          </a:p>
          <a:p>
            <a:r>
              <a:rPr lang="en-US" sz="3200" dirty="0"/>
              <a:t>Just like a Transfer into the California Society the form must be completely filled out and signed by the member.</a:t>
            </a:r>
          </a:p>
          <a:p>
            <a:endParaRPr lang="en-US" sz="1400" dirty="0"/>
          </a:p>
          <a:p>
            <a:r>
              <a:rPr lang="en-US" sz="3200" dirty="0"/>
              <a:t>The California society is the demitting state and has to verify that the member is in good standing and has paid his dues through the end of the current year, a record copy is sent with all transfers out of the state of California.</a:t>
            </a:r>
          </a:p>
        </p:txBody>
      </p:sp>
      <p:pic>
        <p:nvPicPr>
          <p:cNvPr id="6" name="Picture 5">
            <a:extLst>
              <a:ext uri="{FF2B5EF4-FFF2-40B4-BE49-F238E27FC236}">
                <a16:creationId xmlns:a16="http://schemas.microsoft.com/office/drawing/2014/main" id="{50211243-14D4-884D-8CBB-95CBE90170E9}"/>
              </a:ext>
            </a:extLst>
          </p:cNvPr>
          <p:cNvPicPr>
            <a:picLocks noChangeAspect="1"/>
          </p:cNvPicPr>
          <p:nvPr/>
        </p:nvPicPr>
        <p:blipFill>
          <a:blip r:embed="rId2"/>
          <a:stretch>
            <a:fillRect/>
          </a:stretch>
        </p:blipFill>
        <p:spPr>
          <a:xfrm>
            <a:off x="1094509" y="463694"/>
            <a:ext cx="1219200" cy="1003300"/>
          </a:xfrm>
          <a:prstGeom prst="rect">
            <a:avLst/>
          </a:prstGeom>
        </p:spPr>
      </p:pic>
    </p:spTree>
    <p:extLst>
      <p:ext uri="{BB962C8B-B14F-4D97-AF65-F5344CB8AC3E}">
        <p14:creationId xmlns:p14="http://schemas.microsoft.com/office/powerpoint/2010/main" val="2005879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1402</Words>
  <Application>Microsoft Macintosh PowerPoint</Application>
  <PresentationFormat>Widescreen</PresentationFormat>
  <Paragraphs>129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Baloo</vt:lpstr>
      <vt:lpstr>Calibri</vt:lpstr>
      <vt:lpstr>Calibri Light</vt:lpstr>
      <vt:lpstr>Office Theme</vt:lpstr>
      <vt:lpstr>Open Forum Dues Campaign and Member Reconciliation</vt:lpstr>
      <vt:lpstr>                     Dates to Remember</vt:lpstr>
      <vt:lpstr>                    Why These Dates?</vt:lpstr>
      <vt:lpstr>Let talk Transfers </vt:lpstr>
      <vt:lpstr>                Chapter to Chapter Transfers</vt:lpstr>
      <vt:lpstr>             Transfers into the California Society</vt:lpstr>
      <vt:lpstr>             Transfers into the California Society</vt:lpstr>
      <vt:lpstr>             Transfers out of the California Society</vt:lpstr>
      <vt:lpstr>             Transfers out of the California Society</vt:lpstr>
      <vt:lpstr>             Reinstatements and Transfers Into the State</vt:lpstr>
      <vt:lpstr>             Reinstatements and Transfers Into the State</vt:lpstr>
      <vt:lpstr>             Reinstatements and Transfers Into the State</vt:lpstr>
      <vt:lpstr>                          Chapter Rosters</vt:lpstr>
      <vt:lpstr>             Reconciliation. Report Reviews</vt:lpstr>
      <vt:lpstr>             Reconciliation. Report Reviews</vt:lpstr>
      <vt:lpstr>             Reconciliation. Report Reviews</vt:lpstr>
      <vt:lpstr>                New Members After December 15th </vt:lpstr>
      <vt:lpstr>              Dual State Members</vt:lpstr>
      <vt:lpstr>             General Comments</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Forum Dues Campaign and Member Reconciliation</dc:title>
  <dc:creator>Frederick Schuster</dc:creator>
  <cp:lastModifiedBy>Frederick Schuster</cp:lastModifiedBy>
  <cp:revision>51</cp:revision>
  <dcterms:created xsi:type="dcterms:W3CDTF">2020-09-02T15:14:39Z</dcterms:created>
  <dcterms:modified xsi:type="dcterms:W3CDTF">2021-11-20T22:31:04Z</dcterms:modified>
</cp:coreProperties>
</file>