
<file path=[Content_Types].xml><?xml version="1.0" encoding="utf-8"?>
<Types xmlns="http://schemas.openxmlformats.org/package/2006/content-types">
  <Default Extension="doc" ContentType="application/msword"/>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75" r:id="rId4"/>
    <p:sldId id="296" r:id="rId5"/>
    <p:sldId id="297" r:id="rId6"/>
    <p:sldId id="257" r:id="rId7"/>
    <p:sldId id="287" r:id="rId8"/>
    <p:sldId id="289" r:id="rId9"/>
    <p:sldId id="267" r:id="rId10"/>
    <p:sldId id="268" r:id="rId11"/>
    <p:sldId id="276" r:id="rId12"/>
    <p:sldId id="278" r:id="rId13"/>
    <p:sldId id="279" r:id="rId14"/>
    <p:sldId id="269" r:id="rId15"/>
    <p:sldId id="277" r:id="rId16"/>
    <p:sldId id="273" r:id="rId17"/>
    <p:sldId id="294" r:id="rId18"/>
    <p:sldId id="291" r:id="rId19"/>
    <p:sldId id="272" r:id="rId20"/>
    <p:sldId id="271"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89"/>
  </p:normalViewPr>
  <p:slideViewPr>
    <p:cSldViewPr snapToGrid="0" snapToObjects="1">
      <p:cViewPr varScale="1">
        <p:scale>
          <a:sx n="109" d="100"/>
          <a:sy n="109" d="100"/>
        </p:scale>
        <p:origin x="216"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2CEB-303B-324F-B511-C86001464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576739-0277-D244-9D14-DDCBBBD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DF2F85-ED73-A04C-A78C-688EEEDE7140}"/>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5" name="Footer Placeholder 4">
            <a:extLst>
              <a:ext uri="{FF2B5EF4-FFF2-40B4-BE49-F238E27FC236}">
                <a16:creationId xmlns:a16="http://schemas.microsoft.com/office/drawing/2014/main" id="{6EF4C1CC-B22D-224A-B4C5-BD0C9C54E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E3B2C-027F-ED4E-BD2F-CD7FDE040C3D}"/>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375430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7897-4DDA-4F48-9790-E35E9D84EA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79CA7-FFEC-7047-A399-E65B0CC4CE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50803-EA4D-2C47-AC4F-C92EA0828614}"/>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5" name="Footer Placeholder 4">
            <a:extLst>
              <a:ext uri="{FF2B5EF4-FFF2-40B4-BE49-F238E27FC236}">
                <a16:creationId xmlns:a16="http://schemas.microsoft.com/office/drawing/2014/main" id="{B1EC1A11-15B4-7041-AC8C-975F955EF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B67B1-1E64-B146-98A7-A6F1FE07E71D}"/>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300392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D16B4-261B-AA4A-8B6B-4DF298AFC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142FE6-1A58-0B40-9C29-304F2A787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13355-6AD6-0146-AAC7-18188767C5ED}"/>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5" name="Footer Placeholder 4">
            <a:extLst>
              <a:ext uri="{FF2B5EF4-FFF2-40B4-BE49-F238E27FC236}">
                <a16:creationId xmlns:a16="http://schemas.microsoft.com/office/drawing/2014/main" id="{F3111635-2812-7A4C-B482-44EC41672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2A8A3-DDAE-324C-A51A-7DEF4974EF28}"/>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263091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D0E9-DFE3-6D4D-8665-5461ED702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1B5DE-DD49-6C45-846A-FAE5FD4D66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F3116-99E1-F949-BE23-4923480968A3}"/>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5" name="Footer Placeholder 4">
            <a:extLst>
              <a:ext uri="{FF2B5EF4-FFF2-40B4-BE49-F238E27FC236}">
                <a16:creationId xmlns:a16="http://schemas.microsoft.com/office/drawing/2014/main" id="{F63BDD0A-5D76-B343-AB50-B1264C629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DB772-DD2E-FF49-B8B9-A89019331218}"/>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292057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F9F6-D07F-1B48-8B08-FA8A85414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AA8FA1-8E8B-2E46-B578-5D52D5C87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15F98-D9AD-7F45-B892-6A7EF547288D}"/>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5" name="Footer Placeholder 4">
            <a:extLst>
              <a:ext uri="{FF2B5EF4-FFF2-40B4-BE49-F238E27FC236}">
                <a16:creationId xmlns:a16="http://schemas.microsoft.com/office/drawing/2014/main" id="{0475AFC3-FF41-3A47-AC2D-C24CDAB74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660F7-A595-A14B-9929-E260FC9B421B}"/>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345966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4628-8C8F-8D4D-8323-7FE5FB833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1207B-0B90-8A4F-8442-07B59DB4D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E4E7D0-9F12-834B-ABE8-B4D1383A8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CAAD7-4193-CC49-9557-D8A880300536}"/>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6" name="Footer Placeholder 5">
            <a:extLst>
              <a:ext uri="{FF2B5EF4-FFF2-40B4-BE49-F238E27FC236}">
                <a16:creationId xmlns:a16="http://schemas.microsoft.com/office/drawing/2014/main" id="{A8E7244E-579D-3A43-8FF6-EA8B021B3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79FAC-C6DB-0E48-A0C9-E2E7752F92E2}"/>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238132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0CF3-D84E-C345-93A6-390570C070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C352FD-1C10-4349-8361-B85989B2B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2DBED-631E-8341-B363-DD0191A255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68D89-715C-1F46-9220-B627BD6A7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44991-C9C0-424E-A9F4-0AB774CFC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3D866-95CB-874B-8C68-D060D997D563}"/>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8" name="Footer Placeholder 7">
            <a:extLst>
              <a:ext uri="{FF2B5EF4-FFF2-40B4-BE49-F238E27FC236}">
                <a16:creationId xmlns:a16="http://schemas.microsoft.com/office/drawing/2014/main" id="{18A88A87-E39F-E745-923F-B6D39F89F3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4578C-1D68-EF4D-849A-53E1365FA126}"/>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296659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B292-62D1-9247-BBA8-614735CD35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4F4B35-E7B6-D441-81F7-28B09F33D126}"/>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4" name="Footer Placeholder 3">
            <a:extLst>
              <a:ext uri="{FF2B5EF4-FFF2-40B4-BE49-F238E27FC236}">
                <a16:creationId xmlns:a16="http://schemas.microsoft.com/office/drawing/2014/main" id="{81778E05-67C7-AA42-8162-56A62BD50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D68B5-6BE9-D448-BF26-F2C1C30A2281}"/>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12115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84624-6FAB-2F43-9C06-E3732D5614DE}"/>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3" name="Footer Placeholder 2">
            <a:extLst>
              <a:ext uri="{FF2B5EF4-FFF2-40B4-BE49-F238E27FC236}">
                <a16:creationId xmlns:a16="http://schemas.microsoft.com/office/drawing/2014/main" id="{09639225-14AE-B440-A986-CA2FA7C165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A30E1C-E889-8B45-9A95-E4BA3F692DF0}"/>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7112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3E91-78C9-564E-8409-02BD752FF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9D2C69-B86A-1741-8DAC-F82F10887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63B5A5-547A-E244-A410-0D057369B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435E6-B28A-B94F-A7F4-DEFB65A464D2}"/>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6" name="Footer Placeholder 5">
            <a:extLst>
              <a:ext uri="{FF2B5EF4-FFF2-40B4-BE49-F238E27FC236}">
                <a16:creationId xmlns:a16="http://schemas.microsoft.com/office/drawing/2014/main" id="{EEFD2FA8-F710-BF4E-A4CF-5A5ADEFFD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6916E-AD38-8A42-956F-A5FE041FC722}"/>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187124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64C2-52EA-004E-85B3-861E44444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E711E9-8D53-384F-B512-03F4C373F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4C5A5-A9C3-B443-AC31-FD39AF9BF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408E4-4092-234C-B66C-0B1808FC9DDA}"/>
              </a:ext>
            </a:extLst>
          </p:cNvPr>
          <p:cNvSpPr>
            <a:spLocks noGrp="1"/>
          </p:cNvSpPr>
          <p:nvPr>
            <p:ph type="dt" sz="half" idx="10"/>
          </p:nvPr>
        </p:nvSpPr>
        <p:spPr/>
        <p:txBody>
          <a:bodyPr/>
          <a:lstStyle/>
          <a:p>
            <a:fld id="{8828FA3E-373E-404F-88F3-92499D4519FD}" type="datetimeFigureOut">
              <a:rPr lang="en-US" smtClean="0"/>
              <a:t>12/17/22</a:t>
            </a:fld>
            <a:endParaRPr lang="en-US"/>
          </a:p>
        </p:txBody>
      </p:sp>
      <p:sp>
        <p:nvSpPr>
          <p:cNvPr id="6" name="Footer Placeholder 5">
            <a:extLst>
              <a:ext uri="{FF2B5EF4-FFF2-40B4-BE49-F238E27FC236}">
                <a16:creationId xmlns:a16="http://schemas.microsoft.com/office/drawing/2014/main" id="{FAC6A4B4-E394-BF4E-A758-69FA98F8D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8C379-BC55-8847-A3B3-1155AAB72230}"/>
              </a:ext>
            </a:extLst>
          </p:cNvPr>
          <p:cNvSpPr>
            <a:spLocks noGrp="1"/>
          </p:cNvSpPr>
          <p:nvPr>
            <p:ph type="sldNum" sz="quarter" idx="12"/>
          </p:nvPr>
        </p:nvSpPr>
        <p:spPr/>
        <p:txBody>
          <a:bodyPr/>
          <a:lstStyle/>
          <a:p>
            <a:fld id="{9108EB3E-DB23-8540-9F7F-760577D7FCB1}" type="slidenum">
              <a:rPr lang="en-US" smtClean="0"/>
              <a:t>‹#›</a:t>
            </a:fld>
            <a:endParaRPr lang="en-US"/>
          </a:p>
        </p:txBody>
      </p:sp>
    </p:spTree>
    <p:extLst>
      <p:ext uri="{BB962C8B-B14F-4D97-AF65-F5344CB8AC3E}">
        <p14:creationId xmlns:p14="http://schemas.microsoft.com/office/powerpoint/2010/main" val="160498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B6681-E1FE-D644-B25D-0BC9590C3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D7295-D238-534A-8E54-C549AA988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1CD2B-C5C7-1644-8F80-380ECAA45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8FA3E-373E-404F-88F3-92499D4519FD}" type="datetimeFigureOut">
              <a:rPr lang="en-US" smtClean="0"/>
              <a:t>12/17/22</a:t>
            </a:fld>
            <a:endParaRPr lang="en-US"/>
          </a:p>
        </p:txBody>
      </p:sp>
      <p:sp>
        <p:nvSpPr>
          <p:cNvPr id="5" name="Footer Placeholder 4">
            <a:extLst>
              <a:ext uri="{FF2B5EF4-FFF2-40B4-BE49-F238E27FC236}">
                <a16:creationId xmlns:a16="http://schemas.microsoft.com/office/drawing/2014/main" id="{6AB368BE-8C96-C941-8DF6-7BE5E87F1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39E866-B080-C542-B77F-208862FF9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8EB3E-DB23-8540-9F7F-760577D7FCB1}" type="slidenum">
              <a:rPr lang="en-US" smtClean="0"/>
              <a:t>‹#›</a:t>
            </a:fld>
            <a:endParaRPr lang="en-US"/>
          </a:p>
        </p:txBody>
      </p:sp>
    </p:spTree>
    <p:extLst>
      <p:ext uri="{BB962C8B-B14F-4D97-AF65-F5344CB8AC3E}">
        <p14:creationId xmlns:p14="http://schemas.microsoft.com/office/powerpoint/2010/main" val="410432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Microsoft_Word_97_-_2004_Document.doc"/><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B044-EF81-DD45-87CC-3665556F9B1B}"/>
              </a:ext>
            </a:extLst>
          </p:cNvPr>
          <p:cNvSpPr>
            <a:spLocks noGrp="1"/>
          </p:cNvSpPr>
          <p:nvPr>
            <p:ph type="ctrTitle"/>
          </p:nvPr>
        </p:nvSpPr>
        <p:spPr>
          <a:xfrm>
            <a:off x="1524000" y="1122364"/>
            <a:ext cx="9144000" cy="655066"/>
          </a:xfrm>
        </p:spPr>
        <p:txBody>
          <a:bodyPr>
            <a:normAutofit fontScale="90000"/>
          </a:bodyPr>
          <a:lstStyle/>
          <a:p>
            <a:r>
              <a:rPr lang="en-US" dirty="0"/>
              <a:t>Open Forum</a:t>
            </a:r>
            <a:endParaRPr lang="en-US" sz="3100" dirty="0"/>
          </a:p>
        </p:txBody>
      </p:sp>
      <p:sp>
        <p:nvSpPr>
          <p:cNvPr id="3" name="Subtitle 2">
            <a:extLst>
              <a:ext uri="{FF2B5EF4-FFF2-40B4-BE49-F238E27FC236}">
                <a16:creationId xmlns:a16="http://schemas.microsoft.com/office/drawing/2014/main" id="{27F3D1B7-F321-2F44-96A5-28AFFEFC6530}"/>
              </a:ext>
            </a:extLst>
          </p:cNvPr>
          <p:cNvSpPr>
            <a:spLocks noGrp="1"/>
          </p:cNvSpPr>
          <p:nvPr>
            <p:ph type="subTitle" idx="1"/>
          </p:nvPr>
        </p:nvSpPr>
        <p:spPr>
          <a:xfrm>
            <a:off x="1767154" y="4767208"/>
            <a:ext cx="8900845" cy="490591"/>
          </a:xfrm>
        </p:spPr>
        <p:txBody>
          <a:bodyPr>
            <a:noAutofit/>
          </a:bodyPr>
          <a:lstStyle/>
          <a:p>
            <a:r>
              <a:rPr lang="en-US" sz="2800" b="1" i="1" dirty="0"/>
              <a:t>California Society</a:t>
            </a:r>
          </a:p>
          <a:p>
            <a:r>
              <a:rPr lang="en-US" sz="2800" b="1" i="1" dirty="0"/>
              <a:t>Training Session </a:t>
            </a:r>
          </a:p>
          <a:p>
            <a:r>
              <a:rPr lang="en-US" sz="2800" b="1" i="1" dirty="0"/>
              <a:t>December 2022</a:t>
            </a:r>
          </a:p>
        </p:txBody>
      </p:sp>
      <p:pic>
        <p:nvPicPr>
          <p:cNvPr id="6" name="Picture 5">
            <a:extLst>
              <a:ext uri="{FF2B5EF4-FFF2-40B4-BE49-F238E27FC236}">
                <a16:creationId xmlns:a16="http://schemas.microsoft.com/office/drawing/2014/main" id="{9FEC7811-E854-8646-BE3A-19D97F753F30}"/>
              </a:ext>
            </a:extLst>
          </p:cNvPr>
          <p:cNvPicPr>
            <a:picLocks noChangeAspect="1"/>
          </p:cNvPicPr>
          <p:nvPr/>
        </p:nvPicPr>
        <p:blipFill>
          <a:blip r:embed="rId2"/>
          <a:stretch>
            <a:fillRect/>
          </a:stretch>
        </p:blipFill>
        <p:spPr>
          <a:xfrm>
            <a:off x="4522126" y="1877105"/>
            <a:ext cx="3390900" cy="2790428"/>
          </a:xfrm>
          <a:prstGeom prst="rect">
            <a:avLst/>
          </a:prstGeom>
        </p:spPr>
      </p:pic>
    </p:spTree>
    <p:extLst>
      <p:ext uri="{BB962C8B-B14F-4D97-AF65-F5344CB8AC3E}">
        <p14:creationId xmlns:p14="http://schemas.microsoft.com/office/powerpoint/2010/main" val="91242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0932-96EF-ED46-A0DD-BDED5897146D}"/>
              </a:ext>
            </a:extLst>
          </p:cNvPr>
          <p:cNvSpPr>
            <a:spLocks noGrp="1"/>
          </p:cNvSpPr>
          <p:nvPr>
            <p:ph type="title"/>
          </p:nvPr>
        </p:nvSpPr>
        <p:spPr/>
        <p:txBody>
          <a:bodyPr/>
          <a:lstStyle/>
          <a:p>
            <a:r>
              <a:rPr lang="en-US" dirty="0"/>
              <a:t>                          Chapter Rosters</a:t>
            </a:r>
          </a:p>
        </p:txBody>
      </p:sp>
      <p:pic>
        <p:nvPicPr>
          <p:cNvPr id="5" name="Content Placeholder 4">
            <a:extLst>
              <a:ext uri="{FF2B5EF4-FFF2-40B4-BE49-F238E27FC236}">
                <a16:creationId xmlns:a16="http://schemas.microsoft.com/office/drawing/2014/main" id="{3EC32D17-1205-0B41-899D-F40728FD1422}"/>
              </a:ext>
            </a:extLst>
          </p:cNvPr>
          <p:cNvPicPr>
            <a:picLocks noGrp="1" noChangeAspect="1"/>
          </p:cNvPicPr>
          <p:nvPr>
            <p:ph idx="1"/>
          </p:nvPr>
        </p:nvPicPr>
        <p:blipFill>
          <a:blip r:embed="rId2"/>
          <a:stretch>
            <a:fillRect/>
          </a:stretch>
        </p:blipFill>
        <p:spPr>
          <a:xfrm>
            <a:off x="838200" y="132556"/>
            <a:ext cx="3100754" cy="1438179"/>
          </a:xfrm>
        </p:spPr>
      </p:pic>
      <p:sp>
        <p:nvSpPr>
          <p:cNvPr id="6" name="Rectangle 5">
            <a:extLst>
              <a:ext uri="{FF2B5EF4-FFF2-40B4-BE49-F238E27FC236}">
                <a16:creationId xmlns:a16="http://schemas.microsoft.com/office/drawing/2014/main" id="{10FD5645-9A8D-294A-8724-0086D70F0550}"/>
              </a:ext>
            </a:extLst>
          </p:cNvPr>
          <p:cNvSpPr/>
          <p:nvPr/>
        </p:nvSpPr>
        <p:spPr>
          <a:xfrm>
            <a:off x="1101969" y="1923257"/>
            <a:ext cx="9988062" cy="4247317"/>
          </a:xfrm>
          <a:prstGeom prst="rect">
            <a:avLst/>
          </a:prstGeom>
        </p:spPr>
        <p:txBody>
          <a:bodyPr wrap="square">
            <a:spAutoFit/>
          </a:bodyPr>
          <a:lstStyle/>
          <a:p>
            <a:r>
              <a:rPr lang="en-US" sz="3600" dirty="0"/>
              <a:t>Chapters are required to submit a 2022 membership as of January 1st roster and a  membership roster as of December 31</a:t>
            </a:r>
            <a:r>
              <a:rPr lang="en-US" sz="3600" baseline="30000" dirty="0"/>
              <a:t>st</a:t>
            </a:r>
            <a:r>
              <a:rPr lang="en-US" sz="3600" dirty="0"/>
              <a:t> 2022.</a:t>
            </a:r>
          </a:p>
          <a:p>
            <a:r>
              <a:rPr lang="en-US" sz="3600" dirty="0"/>
              <a:t>Why????</a:t>
            </a:r>
            <a:endParaRPr lang="en-US" sz="3600" b="1" i="1" dirty="0"/>
          </a:p>
          <a:p>
            <a:endParaRPr lang="en-US" dirty="0"/>
          </a:p>
          <a:p>
            <a:r>
              <a:rPr lang="en-US" sz="3600" dirty="0"/>
              <a:t>This only way to cross check the membership if something is incorrect later in the year at National or in the California Society records.</a:t>
            </a:r>
          </a:p>
        </p:txBody>
      </p:sp>
    </p:spTree>
    <p:extLst>
      <p:ext uri="{BB962C8B-B14F-4D97-AF65-F5344CB8AC3E}">
        <p14:creationId xmlns:p14="http://schemas.microsoft.com/office/powerpoint/2010/main" val="408716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37CB-DC57-1A4A-89FF-3329E6FD4CCC}"/>
              </a:ext>
            </a:extLst>
          </p:cNvPr>
          <p:cNvSpPr>
            <a:spLocks noGrp="1"/>
          </p:cNvSpPr>
          <p:nvPr>
            <p:ph type="title"/>
          </p:nvPr>
        </p:nvSpPr>
        <p:spPr/>
        <p:txBody>
          <a:bodyPr/>
          <a:lstStyle/>
          <a:p>
            <a:r>
              <a:rPr lang="en-US" dirty="0"/>
              <a:t>                  Junior Members</a:t>
            </a:r>
          </a:p>
        </p:txBody>
      </p:sp>
      <p:sp>
        <p:nvSpPr>
          <p:cNvPr id="3" name="Content Placeholder 2">
            <a:extLst>
              <a:ext uri="{FF2B5EF4-FFF2-40B4-BE49-F238E27FC236}">
                <a16:creationId xmlns:a16="http://schemas.microsoft.com/office/drawing/2014/main" id="{E725D8E6-87A7-B540-80B4-7CE4586FCD4B}"/>
              </a:ext>
            </a:extLst>
          </p:cNvPr>
          <p:cNvSpPr>
            <a:spLocks noGrp="1"/>
          </p:cNvSpPr>
          <p:nvPr>
            <p:ph idx="1"/>
          </p:nvPr>
        </p:nvSpPr>
        <p:spPr/>
        <p:txBody>
          <a:bodyPr>
            <a:normAutofit fontScale="92500" lnSpcReduction="10000"/>
          </a:bodyPr>
          <a:lstStyle/>
          <a:p>
            <a:r>
              <a:rPr lang="en-US" dirty="0"/>
              <a:t>If a junior member turns 18 at any time in the calendar year 2022 then he will be a Regular member and dues need to be collected as a Regular member. Up to and including December 31</a:t>
            </a:r>
            <a:r>
              <a:rPr lang="en-US" baseline="30000" dirty="0"/>
              <a:t>st</a:t>
            </a:r>
            <a:r>
              <a:rPr lang="en-US" dirty="0"/>
              <a:t>.</a:t>
            </a:r>
          </a:p>
          <a:p>
            <a:r>
              <a:rPr lang="en-US" dirty="0"/>
              <a:t>Remember that the chapter or the California Society does not get any dues for Junior members; Chapters should consider, just carrying their junior members and just paying their $5 dues fee.</a:t>
            </a:r>
          </a:p>
          <a:p>
            <a:r>
              <a:rPr lang="en-US" dirty="0"/>
              <a:t>If the birth year is 2004 of earlier than the member is not a junior member..</a:t>
            </a:r>
          </a:p>
          <a:p>
            <a:r>
              <a:rPr lang="en-US" dirty="0"/>
              <a:t>The cost to collect the $5 can be as much or more as the $5, chapters may wants to consider paying the dues for their junior members as a policy.</a:t>
            </a:r>
          </a:p>
          <a:p>
            <a:r>
              <a:rPr lang="en-US" dirty="0"/>
              <a:t>If the Junior member is not 18 on December 31, 2022 then he is still a Junior member for all of 2023, even if he turns 18 on January 1, 2023.</a:t>
            </a:r>
          </a:p>
          <a:p>
            <a:endParaRPr lang="en-US" dirty="0"/>
          </a:p>
        </p:txBody>
      </p:sp>
      <p:pic>
        <p:nvPicPr>
          <p:cNvPr id="5" name="Picture 4">
            <a:extLst>
              <a:ext uri="{FF2B5EF4-FFF2-40B4-BE49-F238E27FC236}">
                <a16:creationId xmlns:a16="http://schemas.microsoft.com/office/drawing/2014/main" id="{99B154E9-3041-8547-B2D1-AC8E14985BFC}"/>
              </a:ext>
            </a:extLst>
          </p:cNvPr>
          <p:cNvPicPr>
            <a:picLocks noChangeAspect="1"/>
          </p:cNvPicPr>
          <p:nvPr/>
        </p:nvPicPr>
        <p:blipFill>
          <a:blip r:embed="rId2"/>
          <a:stretch>
            <a:fillRect/>
          </a:stretch>
        </p:blipFill>
        <p:spPr>
          <a:xfrm>
            <a:off x="1358899" y="365124"/>
            <a:ext cx="1610811" cy="1325563"/>
          </a:xfrm>
          <a:prstGeom prst="rect">
            <a:avLst/>
          </a:prstGeom>
        </p:spPr>
      </p:pic>
    </p:spTree>
    <p:extLst>
      <p:ext uri="{BB962C8B-B14F-4D97-AF65-F5344CB8AC3E}">
        <p14:creationId xmlns:p14="http://schemas.microsoft.com/office/powerpoint/2010/main" val="27142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3BEC-3D87-6046-A3EC-BEE89B8CAF7B}"/>
              </a:ext>
            </a:extLst>
          </p:cNvPr>
          <p:cNvSpPr>
            <a:spLocks noGrp="1"/>
          </p:cNvSpPr>
          <p:nvPr>
            <p:ph type="title"/>
          </p:nvPr>
        </p:nvSpPr>
        <p:spPr/>
        <p:txBody>
          <a:bodyPr/>
          <a:lstStyle/>
          <a:p>
            <a:r>
              <a:rPr lang="en-US" dirty="0"/>
              <a:t>                   Deceased Members</a:t>
            </a:r>
          </a:p>
        </p:txBody>
      </p:sp>
      <p:sp>
        <p:nvSpPr>
          <p:cNvPr id="3" name="Content Placeholder 2">
            <a:extLst>
              <a:ext uri="{FF2B5EF4-FFF2-40B4-BE49-F238E27FC236}">
                <a16:creationId xmlns:a16="http://schemas.microsoft.com/office/drawing/2014/main" id="{7F1175FA-A2CD-FA40-A006-282A95AABF67}"/>
              </a:ext>
            </a:extLst>
          </p:cNvPr>
          <p:cNvSpPr>
            <a:spLocks noGrp="1"/>
          </p:cNvSpPr>
          <p:nvPr>
            <p:ph idx="1"/>
          </p:nvPr>
        </p:nvSpPr>
        <p:spPr/>
        <p:txBody>
          <a:bodyPr/>
          <a:lstStyle/>
          <a:p>
            <a:r>
              <a:rPr lang="en-US" dirty="0"/>
              <a:t>We all have members that pass away during the year, our organization is an aging organization. </a:t>
            </a:r>
          </a:p>
          <a:p>
            <a:r>
              <a:rPr lang="en-US" dirty="0"/>
              <a:t>Again the exact dates are not as important as knowing that it was on or before Dec 31</a:t>
            </a:r>
            <a:r>
              <a:rPr lang="en-US" baseline="30000" dirty="0"/>
              <a:t>st</a:t>
            </a:r>
            <a:r>
              <a:rPr lang="en-US" dirty="0"/>
              <a:t> </a:t>
            </a:r>
          </a:p>
          <a:p>
            <a:r>
              <a:rPr lang="en-US" dirty="0"/>
              <a:t>In the Case of a Life Member, let me know up to January 15</a:t>
            </a:r>
            <a:r>
              <a:rPr lang="en-US" baseline="30000" dirty="0"/>
              <a:t>th</a:t>
            </a:r>
            <a:r>
              <a:rPr lang="en-US" dirty="0"/>
              <a:t> by email,  if it is after January 1</a:t>
            </a:r>
            <a:r>
              <a:rPr lang="en-US" baseline="30000" dirty="0"/>
              <a:t>st</a:t>
            </a:r>
            <a:r>
              <a:rPr lang="en-US" dirty="0"/>
              <a:t> and I will make the change in the Reconciliation Report going to National.</a:t>
            </a:r>
          </a:p>
          <a:p>
            <a:r>
              <a:rPr lang="en-US" dirty="0"/>
              <a:t>In the New National Data system it is much easier to get members information once you are familiar with the system. Call me and we can work through the system if you have an issue.</a:t>
            </a:r>
          </a:p>
          <a:p>
            <a:pPr marL="0" indent="0">
              <a:buNone/>
            </a:pPr>
            <a:endParaRPr lang="en-US" dirty="0"/>
          </a:p>
          <a:p>
            <a:pPr marL="0" indent="0">
              <a:buNone/>
            </a:pPr>
            <a:endParaRPr lang="en-US" baseline="30000" dirty="0"/>
          </a:p>
        </p:txBody>
      </p:sp>
      <p:pic>
        <p:nvPicPr>
          <p:cNvPr id="5" name="Picture 4">
            <a:extLst>
              <a:ext uri="{FF2B5EF4-FFF2-40B4-BE49-F238E27FC236}">
                <a16:creationId xmlns:a16="http://schemas.microsoft.com/office/drawing/2014/main" id="{379288EC-4B99-BB45-BFBC-570F08953E92}"/>
              </a:ext>
            </a:extLst>
          </p:cNvPr>
          <p:cNvPicPr>
            <a:picLocks noChangeAspect="1"/>
          </p:cNvPicPr>
          <p:nvPr/>
        </p:nvPicPr>
        <p:blipFill>
          <a:blip r:embed="rId2"/>
          <a:stretch>
            <a:fillRect/>
          </a:stretch>
        </p:blipFill>
        <p:spPr>
          <a:xfrm>
            <a:off x="1358899" y="365124"/>
            <a:ext cx="1610811" cy="1325563"/>
          </a:xfrm>
          <a:prstGeom prst="rect">
            <a:avLst/>
          </a:prstGeom>
        </p:spPr>
      </p:pic>
    </p:spTree>
    <p:extLst>
      <p:ext uri="{BB962C8B-B14F-4D97-AF65-F5344CB8AC3E}">
        <p14:creationId xmlns:p14="http://schemas.microsoft.com/office/powerpoint/2010/main" val="38933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A33C-68FD-9A47-A389-AFEEBF611605}"/>
              </a:ext>
            </a:extLst>
          </p:cNvPr>
          <p:cNvSpPr>
            <a:spLocks noGrp="1"/>
          </p:cNvSpPr>
          <p:nvPr>
            <p:ph type="title"/>
          </p:nvPr>
        </p:nvSpPr>
        <p:spPr/>
        <p:txBody>
          <a:bodyPr/>
          <a:lstStyle/>
          <a:p>
            <a:r>
              <a:rPr lang="en-US" dirty="0"/>
              <a:t>                New Members After Dec 15th </a:t>
            </a:r>
          </a:p>
        </p:txBody>
      </p:sp>
      <p:sp>
        <p:nvSpPr>
          <p:cNvPr id="3" name="Content Placeholder 2">
            <a:extLst>
              <a:ext uri="{FF2B5EF4-FFF2-40B4-BE49-F238E27FC236}">
                <a16:creationId xmlns:a16="http://schemas.microsoft.com/office/drawing/2014/main" id="{D8F5D083-599C-F24F-88DB-55FBD0D498B8}"/>
              </a:ext>
            </a:extLst>
          </p:cNvPr>
          <p:cNvSpPr>
            <a:spLocks noGrp="1"/>
          </p:cNvSpPr>
          <p:nvPr>
            <p:ph idx="1"/>
          </p:nvPr>
        </p:nvSpPr>
        <p:spPr/>
        <p:txBody>
          <a:bodyPr/>
          <a:lstStyle/>
          <a:p>
            <a:r>
              <a:rPr lang="en-US" dirty="0"/>
              <a:t>Any new members that are received after December 15</a:t>
            </a:r>
            <a:r>
              <a:rPr lang="en-US" baseline="30000" dirty="0"/>
              <a:t>th</a:t>
            </a:r>
            <a:r>
              <a:rPr lang="en-US" dirty="0"/>
              <a:t> 2022, National will make the correction in the Reconciliation Reports.</a:t>
            </a:r>
          </a:p>
          <a:p>
            <a:r>
              <a:rPr lang="en-US" dirty="0"/>
              <a:t>A members final approval date can be found on the back of the members Record Copy – each chapter gets a copy for your records. Also it can easily be found in the National system.</a:t>
            </a:r>
          </a:p>
          <a:p>
            <a:r>
              <a:rPr lang="en-US" dirty="0"/>
              <a:t>New Members admitted before December 15</a:t>
            </a:r>
            <a:r>
              <a:rPr lang="en-US" baseline="30000" dirty="0"/>
              <a:t>th</a:t>
            </a:r>
            <a:r>
              <a:rPr lang="en-US" dirty="0"/>
              <a:t> need to be included in the chapters Reconciliation Report and in the 2022 Roster.</a:t>
            </a:r>
          </a:p>
          <a:p>
            <a:r>
              <a:rPr lang="en-US" dirty="0"/>
              <a:t>I keep a file on all applications received and will check your report and will try to add the members if they are not in the report when submitted.</a:t>
            </a:r>
          </a:p>
        </p:txBody>
      </p:sp>
      <p:pic>
        <p:nvPicPr>
          <p:cNvPr id="5" name="Picture 4">
            <a:extLst>
              <a:ext uri="{FF2B5EF4-FFF2-40B4-BE49-F238E27FC236}">
                <a16:creationId xmlns:a16="http://schemas.microsoft.com/office/drawing/2014/main" id="{374173B3-73E2-B644-B4E1-447947FCB2A1}"/>
              </a:ext>
            </a:extLst>
          </p:cNvPr>
          <p:cNvPicPr>
            <a:picLocks noChangeAspect="1"/>
          </p:cNvPicPr>
          <p:nvPr/>
        </p:nvPicPr>
        <p:blipFill>
          <a:blip r:embed="rId2"/>
          <a:stretch>
            <a:fillRect/>
          </a:stretch>
        </p:blipFill>
        <p:spPr>
          <a:xfrm>
            <a:off x="1193799" y="365125"/>
            <a:ext cx="1610811" cy="1325563"/>
          </a:xfrm>
          <a:prstGeom prst="rect">
            <a:avLst/>
          </a:prstGeom>
        </p:spPr>
      </p:pic>
    </p:spTree>
    <p:extLst>
      <p:ext uri="{BB962C8B-B14F-4D97-AF65-F5344CB8AC3E}">
        <p14:creationId xmlns:p14="http://schemas.microsoft.com/office/powerpoint/2010/main" val="256090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913F-FC8E-EB44-9CCE-9B847F658B49}"/>
              </a:ext>
            </a:extLst>
          </p:cNvPr>
          <p:cNvSpPr>
            <a:spLocks noGrp="1"/>
          </p:cNvSpPr>
          <p:nvPr>
            <p:ph type="title"/>
          </p:nvPr>
        </p:nvSpPr>
        <p:spPr/>
        <p:txBody>
          <a:bodyPr/>
          <a:lstStyle/>
          <a:p>
            <a:r>
              <a:rPr lang="en-US" dirty="0"/>
              <a:t>                 Dual State Members</a:t>
            </a:r>
          </a:p>
        </p:txBody>
      </p:sp>
      <p:sp>
        <p:nvSpPr>
          <p:cNvPr id="5" name="Content Placeholder 2">
            <a:extLst>
              <a:ext uri="{FF2B5EF4-FFF2-40B4-BE49-F238E27FC236}">
                <a16:creationId xmlns:a16="http://schemas.microsoft.com/office/drawing/2014/main" id="{B157E346-AE45-4C4E-BC68-CEA99E007B2E}"/>
              </a:ext>
            </a:extLst>
          </p:cNvPr>
          <p:cNvSpPr>
            <a:spLocks noGrp="1"/>
          </p:cNvSpPr>
          <p:nvPr>
            <p:ph idx="1"/>
          </p:nvPr>
        </p:nvSpPr>
        <p:spPr/>
        <p:txBody>
          <a:bodyPr/>
          <a:lstStyle/>
          <a:p>
            <a:pPr marL="0" indent="0" algn="just">
              <a:buNone/>
            </a:pPr>
            <a:r>
              <a:rPr lang="en-US" b="1" u="sng" dirty="0"/>
              <a:t>A Dual State Member, is a member that pays his National, State and Chapter dues in another state</a:t>
            </a:r>
            <a:r>
              <a:rPr lang="en-US" dirty="0"/>
              <a:t> and only pays the California Society chapter and state dues .</a:t>
            </a:r>
          </a:p>
          <a:p>
            <a:pPr marL="0" indent="0" algn="just">
              <a:buNone/>
            </a:pPr>
            <a:r>
              <a:rPr lang="en-US" dirty="0"/>
              <a:t>The Chapter </a:t>
            </a:r>
            <a:r>
              <a:rPr lang="en-US" b="1" dirty="0"/>
              <a:t>must</a:t>
            </a:r>
            <a:r>
              <a:rPr lang="en-US" dirty="0"/>
              <a:t> collect dues for all Dual California Society Members and list the dual member on the Reconciliation Report.</a:t>
            </a:r>
          </a:p>
          <a:p>
            <a:pPr marL="0" indent="0" algn="just">
              <a:buNone/>
            </a:pPr>
            <a:r>
              <a:rPr lang="en-US" dirty="0"/>
              <a:t>The chapter has the obligation to find out if the Dual Member has paid their National Dues through another state. </a:t>
            </a:r>
          </a:p>
          <a:p>
            <a:pPr marL="0" indent="0" algn="just">
              <a:buNone/>
            </a:pPr>
            <a:r>
              <a:rPr lang="en-US" dirty="0"/>
              <a:t>NOTE: According to National bylaws, </a:t>
            </a:r>
            <a:r>
              <a:rPr lang="en-US" b="1" dirty="0"/>
              <a:t>Dual State Members </a:t>
            </a:r>
            <a:r>
              <a:rPr lang="en-US" i="1" u="sng" dirty="0"/>
              <a:t>cannot</a:t>
            </a:r>
            <a:r>
              <a:rPr lang="en-US" dirty="0"/>
              <a:t> hold chapter or state board or committee chair positions in the state where they are a Dual member.</a:t>
            </a:r>
          </a:p>
        </p:txBody>
      </p:sp>
      <p:pic>
        <p:nvPicPr>
          <p:cNvPr id="6" name="Picture 5">
            <a:extLst>
              <a:ext uri="{FF2B5EF4-FFF2-40B4-BE49-F238E27FC236}">
                <a16:creationId xmlns:a16="http://schemas.microsoft.com/office/drawing/2014/main" id="{8B7999C2-7732-664D-8F8B-8F38CB9C3BB9}"/>
              </a:ext>
            </a:extLst>
          </p:cNvPr>
          <p:cNvPicPr>
            <a:picLocks noChangeAspect="1"/>
          </p:cNvPicPr>
          <p:nvPr/>
        </p:nvPicPr>
        <p:blipFill>
          <a:blip r:embed="rId2"/>
          <a:stretch>
            <a:fillRect/>
          </a:stretch>
        </p:blipFill>
        <p:spPr>
          <a:xfrm>
            <a:off x="1206499" y="365125"/>
            <a:ext cx="1610811" cy="1325563"/>
          </a:xfrm>
          <a:prstGeom prst="rect">
            <a:avLst/>
          </a:prstGeom>
        </p:spPr>
      </p:pic>
    </p:spTree>
    <p:extLst>
      <p:ext uri="{BB962C8B-B14F-4D97-AF65-F5344CB8AC3E}">
        <p14:creationId xmlns:p14="http://schemas.microsoft.com/office/powerpoint/2010/main" val="344364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D739-1DEC-2A44-A118-494DD7E40311}"/>
              </a:ext>
            </a:extLst>
          </p:cNvPr>
          <p:cNvSpPr>
            <a:spLocks noGrp="1"/>
          </p:cNvSpPr>
          <p:nvPr>
            <p:ph type="title"/>
          </p:nvPr>
        </p:nvSpPr>
        <p:spPr/>
        <p:txBody>
          <a:bodyPr/>
          <a:lstStyle/>
          <a:p>
            <a:pPr algn="ctr"/>
            <a:r>
              <a:rPr lang="en-US" dirty="0"/>
              <a:t>                Transfers In and Out and </a:t>
            </a:r>
            <a:br>
              <a:rPr lang="en-US" dirty="0"/>
            </a:br>
            <a:r>
              <a:rPr lang="en-US" dirty="0"/>
              <a:t>           Reinstatements  </a:t>
            </a:r>
          </a:p>
        </p:txBody>
      </p:sp>
      <p:sp>
        <p:nvSpPr>
          <p:cNvPr id="3" name="Content Placeholder 2">
            <a:extLst>
              <a:ext uri="{FF2B5EF4-FFF2-40B4-BE49-F238E27FC236}">
                <a16:creationId xmlns:a16="http://schemas.microsoft.com/office/drawing/2014/main" id="{252034C3-9E18-2642-A627-228F4810F75C}"/>
              </a:ext>
            </a:extLst>
          </p:cNvPr>
          <p:cNvSpPr>
            <a:spLocks noGrp="1"/>
          </p:cNvSpPr>
          <p:nvPr>
            <p:ph idx="1"/>
          </p:nvPr>
        </p:nvSpPr>
        <p:spPr/>
        <p:txBody>
          <a:bodyPr>
            <a:normAutofit/>
          </a:bodyPr>
          <a:lstStyle/>
          <a:p>
            <a:r>
              <a:rPr lang="en-US" dirty="0"/>
              <a:t>No Transfers are accepted by the California Society in December.</a:t>
            </a:r>
          </a:p>
          <a:p>
            <a:endParaRPr lang="en-US" sz="1600" dirty="0"/>
          </a:p>
          <a:p>
            <a:r>
              <a:rPr lang="en-US" dirty="0"/>
              <a:t>Key dates for the purpose of the report are before September 1</a:t>
            </a:r>
            <a:r>
              <a:rPr lang="en-US" baseline="30000" dirty="0"/>
              <a:t>st</a:t>
            </a:r>
            <a:r>
              <a:rPr lang="en-US" dirty="0"/>
              <a:t> and after September 1</a:t>
            </a:r>
            <a:r>
              <a:rPr lang="en-US" baseline="30000" dirty="0"/>
              <a:t>st. </a:t>
            </a:r>
          </a:p>
          <a:p>
            <a:r>
              <a:rPr lang="en-US" dirty="0"/>
              <a:t>Dates can be found in the NSSAR Blue Data Base.</a:t>
            </a:r>
            <a:endParaRPr lang="en-US" sz="1600" dirty="0"/>
          </a:p>
          <a:p>
            <a:pPr algn="just"/>
            <a:r>
              <a:rPr lang="en-US" dirty="0"/>
              <a:t>If a member was transferred or reinstated in the spring use June 15, 2022 as the date </a:t>
            </a:r>
            <a:r>
              <a:rPr lang="en-US" u="sng" dirty="0"/>
              <a:t>if you do not know the exact date</a:t>
            </a:r>
            <a:r>
              <a:rPr lang="en-US" dirty="0"/>
              <a:t>. The 15</a:t>
            </a:r>
            <a:r>
              <a:rPr lang="en-US" baseline="30000" dirty="0"/>
              <a:t>th</a:t>
            </a:r>
            <a:r>
              <a:rPr lang="en-US" dirty="0"/>
              <a:t> of the month will always work for the day on all  transactions in the report.</a:t>
            </a:r>
          </a:p>
          <a:p>
            <a:pPr algn="just"/>
            <a:r>
              <a:rPr lang="en-US" dirty="0"/>
              <a:t>Again the dates can be found in the National Data system easily.</a:t>
            </a:r>
          </a:p>
        </p:txBody>
      </p:sp>
      <p:pic>
        <p:nvPicPr>
          <p:cNvPr id="5" name="Picture 4">
            <a:extLst>
              <a:ext uri="{FF2B5EF4-FFF2-40B4-BE49-F238E27FC236}">
                <a16:creationId xmlns:a16="http://schemas.microsoft.com/office/drawing/2014/main" id="{66B37D09-DFD5-5E4A-B2FA-340F0D2D0547}"/>
              </a:ext>
            </a:extLst>
          </p:cNvPr>
          <p:cNvPicPr>
            <a:picLocks noChangeAspect="1"/>
          </p:cNvPicPr>
          <p:nvPr/>
        </p:nvPicPr>
        <p:blipFill>
          <a:blip r:embed="rId2"/>
          <a:stretch>
            <a:fillRect/>
          </a:stretch>
        </p:blipFill>
        <p:spPr>
          <a:xfrm>
            <a:off x="1358899" y="365124"/>
            <a:ext cx="1610811" cy="1325563"/>
          </a:xfrm>
          <a:prstGeom prst="rect">
            <a:avLst/>
          </a:prstGeom>
        </p:spPr>
      </p:pic>
    </p:spTree>
    <p:extLst>
      <p:ext uri="{BB962C8B-B14F-4D97-AF65-F5344CB8AC3E}">
        <p14:creationId xmlns:p14="http://schemas.microsoft.com/office/powerpoint/2010/main" val="397056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D15D-67E4-FA4F-BD7E-BFD2F1AE7866}"/>
              </a:ext>
            </a:extLst>
          </p:cNvPr>
          <p:cNvSpPr>
            <a:spLocks noGrp="1"/>
          </p:cNvSpPr>
          <p:nvPr>
            <p:ph type="title"/>
          </p:nvPr>
        </p:nvSpPr>
        <p:spPr/>
        <p:txBody>
          <a:bodyPr/>
          <a:lstStyle/>
          <a:p>
            <a:r>
              <a:rPr lang="en-US" dirty="0"/>
              <a:t>             Dates on Report</a:t>
            </a:r>
          </a:p>
        </p:txBody>
      </p:sp>
      <p:sp>
        <p:nvSpPr>
          <p:cNvPr id="3" name="Content Placeholder 2">
            <a:extLst>
              <a:ext uri="{FF2B5EF4-FFF2-40B4-BE49-F238E27FC236}">
                <a16:creationId xmlns:a16="http://schemas.microsoft.com/office/drawing/2014/main" id="{3E264E27-450A-3E4D-9512-12FABB8BCA4C}"/>
              </a:ext>
            </a:extLst>
          </p:cNvPr>
          <p:cNvSpPr>
            <a:spLocks noGrp="1"/>
          </p:cNvSpPr>
          <p:nvPr>
            <p:ph idx="1"/>
          </p:nvPr>
        </p:nvSpPr>
        <p:spPr/>
        <p:txBody>
          <a:bodyPr>
            <a:normAutofit/>
          </a:bodyPr>
          <a:lstStyle/>
          <a:p>
            <a:pPr marL="0" indent="0">
              <a:buNone/>
            </a:pPr>
            <a:r>
              <a:rPr lang="en-US" dirty="0"/>
              <a:t> Where to find information:</a:t>
            </a:r>
          </a:p>
          <a:p>
            <a:pPr marL="0" indent="0">
              <a:buNone/>
            </a:pPr>
            <a:r>
              <a:rPr lang="en-US" dirty="0"/>
              <a:t>Log into the National web site</a:t>
            </a:r>
          </a:p>
          <a:p>
            <a:pPr marL="0" indent="0">
              <a:buNone/>
            </a:pPr>
            <a:r>
              <a:rPr lang="en-US" dirty="0"/>
              <a:t>On the Navy Blue Bar there is a tab “Quick Links.” hit this tab.</a:t>
            </a:r>
          </a:p>
          <a:p>
            <a:pPr marL="0" indent="0">
              <a:buNone/>
            </a:pPr>
            <a:r>
              <a:rPr lang="en-US" dirty="0"/>
              <a:t>Go to Member DB (Blue)</a:t>
            </a:r>
          </a:p>
          <a:p>
            <a:pPr marL="0" indent="0">
              <a:buNone/>
            </a:pPr>
            <a:r>
              <a:rPr lang="en-US" dirty="0"/>
              <a:t>In the middle of the page is a Chapter locator. Locate your chapter on the pull down.</a:t>
            </a:r>
          </a:p>
          <a:p>
            <a:pPr marL="0" indent="0">
              <a:buNone/>
            </a:pPr>
            <a:r>
              <a:rPr lang="en-US" dirty="0"/>
              <a:t>At the top of the page type in the members first and last name only and hit the little search hour glass to the right. And the name should appear.</a:t>
            </a:r>
          </a:p>
          <a:p>
            <a:pPr marL="0" indent="0">
              <a:buNone/>
            </a:pPr>
            <a:endParaRPr lang="en-US" dirty="0"/>
          </a:p>
        </p:txBody>
      </p:sp>
      <p:pic>
        <p:nvPicPr>
          <p:cNvPr id="4" name="Picture 3">
            <a:extLst>
              <a:ext uri="{FF2B5EF4-FFF2-40B4-BE49-F238E27FC236}">
                <a16:creationId xmlns:a16="http://schemas.microsoft.com/office/drawing/2014/main" id="{E8EB2AED-B34C-5F4E-BFAD-649C65936C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292" y="370768"/>
            <a:ext cx="1453662" cy="1141510"/>
          </a:xfrm>
          <a:prstGeom prst="rect">
            <a:avLst/>
          </a:prstGeom>
          <a:noFill/>
        </p:spPr>
      </p:pic>
    </p:spTree>
    <p:extLst>
      <p:ext uri="{BB962C8B-B14F-4D97-AF65-F5344CB8AC3E}">
        <p14:creationId xmlns:p14="http://schemas.microsoft.com/office/powerpoint/2010/main" val="95744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C3C346-FAFF-7673-ECC1-D79F1EC54E52}"/>
              </a:ext>
            </a:extLst>
          </p:cNvPr>
          <p:cNvPicPr>
            <a:picLocks noChangeAspect="1"/>
          </p:cNvPicPr>
          <p:nvPr/>
        </p:nvPicPr>
        <p:blipFill>
          <a:blip r:embed="rId2"/>
          <a:stretch>
            <a:fillRect/>
          </a:stretch>
        </p:blipFill>
        <p:spPr>
          <a:xfrm>
            <a:off x="1130905" y="178420"/>
            <a:ext cx="10202718" cy="6679580"/>
          </a:xfrm>
          <a:prstGeom prst="rect">
            <a:avLst/>
          </a:prstGeom>
        </p:spPr>
      </p:pic>
    </p:spTree>
    <p:extLst>
      <p:ext uri="{BB962C8B-B14F-4D97-AF65-F5344CB8AC3E}">
        <p14:creationId xmlns:p14="http://schemas.microsoft.com/office/powerpoint/2010/main" val="38291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FF86E-A50C-D627-1537-D8C8CE5230EA}"/>
              </a:ext>
            </a:extLst>
          </p:cNvPr>
          <p:cNvPicPr>
            <a:picLocks noChangeAspect="1"/>
          </p:cNvPicPr>
          <p:nvPr/>
        </p:nvPicPr>
        <p:blipFill>
          <a:blip r:embed="rId2"/>
          <a:stretch>
            <a:fillRect/>
          </a:stretch>
        </p:blipFill>
        <p:spPr>
          <a:xfrm>
            <a:off x="4305300" y="196850"/>
            <a:ext cx="3581400" cy="6464300"/>
          </a:xfrm>
          <a:prstGeom prst="rect">
            <a:avLst/>
          </a:prstGeom>
        </p:spPr>
      </p:pic>
    </p:spTree>
    <p:extLst>
      <p:ext uri="{BB962C8B-B14F-4D97-AF65-F5344CB8AC3E}">
        <p14:creationId xmlns:p14="http://schemas.microsoft.com/office/powerpoint/2010/main" val="295700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E647-F142-DD41-AB93-D71F365173B4}"/>
              </a:ext>
            </a:extLst>
          </p:cNvPr>
          <p:cNvSpPr>
            <a:spLocks noGrp="1"/>
          </p:cNvSpPr>
          <p:nvPr>
            <p:ph type="title"/>
          </p:nvPr>
        </p:nvSpPr>
        <p:spPr/>
        <p:txBody>
          <a:bodyPr/>
          <a:lstStyle/>
          <a:p>
            <a:r>
              <a:rPr lang="en-US" dirty="0"/>
              <a:t>               Information Needed </a:t>
            </a:r>
          </a:p>
        </p:txBody>
      </p:sp>
      <p:sp>
        <p:nvSpPr>
          <p:cNvPr id="3" name="Content Placeholder 2">
            <a:extLst>
              <a:ext uri="{FF2B5EF4-FFF2-40B4-BE49-F238E27FC236}">
                <a16:creationId xmlns:a16="http://schemas.microsoft.com/office/drawing/2014/main" id="{2217D3FE-A962-6142-B8C8-9EBE8276263B}"/>
              </a:ext>
            </a:extLst>
          </p:cNvPr>
          <p:cNvSpPr>
            <a:spLocks noGrp="1"/>
          </p:cNvSpPr>
          <p:nvPr>
            <p:ph idx="1"/>
          </p:nvPr>
        </p:nvSpPr>
        <p:spPr/>
        <p:txBody>
          <a:bodyPr/>
          <a:lstStyle/>
          <a:p>
            <a:pPr marL="0" indent="0">
              <a:buNone/>
            </a:pPr>
            <a:r>
              <a:rPr lang="en-US" dirty="0"/>
              <a:t>When collecting your dues you will need to confirm the following information.</a:t>
            </a:r>
          </a:p>
          <a:p>
            <a:pPr marL="0" indent="0">
              <a:buNone/>
            </a:pPr>
            <a:r>
              <a:rPr lang="en-US" dirty="0"/>
              <a:t>Name</a:t>
            </a:r>
          </a:p>
          <a:p>
            <a:pPr marL="0" indent="0">
              <a:buNone/>
            </a:pPr>
            <a:r>
              <a:rPr lang="en-US" dirty="0"/>
              <a:t>Address</a:t>
            </a:r>
          </a:p>
          <a:p>
            <a:pPr marL="0" indent="0">
              <a:buNone/>
            </a:pPr>
            <a:r>
              <a:rPr lang="en-US" dirty="0"/>
              <a:t>Email (important: when the society goes to electronic payment each member will have to use an email address to pay dues.)</a:t>
            </a:r>
          </a:p>
          <a:p>
            <a:pPr marL="0" indent="0">
              <a:buNone/>
            </a:pPr>
            <a:r>
              <a:rPr lang="en-US" dirty="0"/>
              <a:t>Phone numbers</a:t>
            </a:r>
          </a:p>
          <a:p>
            <a:pPr marL="0" indent="0">
              <a:buNone/>
            </a:pPr>
            <a:endParaRPr lang="en-US" sz="1800" dirty="0"/>
          </a:p>
          <a:p>
            <a:pPr marL="0" indent="0">
              <a:buNone/>
            </a:pPr>
            <a:r>
              <a:rPr lang="en-US" dirty="0"/>
              <a:t>Need to confirm information on life member.</a:t>
            </a:r>
          </a:p>
          <a:p>
            <a:pPr marL="0" indent="0">
              <a:buNone/>
            </a:pPr>
            <a:endParaRPr lang="en-US" dirty="0"/>
          </a:p>
        </p:txBody>
      </p:sp>
      <p:pic>
        <p:nvPicPr>
          <p:cNvPr id="4" name="Picture 3">
            <a:extLst>
              <a:ext uri="{FF2B5EF4-FFF2-40B4-BE49-F238E27FC236}">
                <a16:creationId xmlns:a16="http://schemas.microsoft.com/office/drawing/2014/main" id="{9AD47C3A-35D6-3748-9D87-2A87204469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292" y="370768"/>
            <a:ext cx="1453662" cy="1141510"/>
          </a:xfrm>
          <a:prstGeom prst="rect">
            <a:avLst/>
          </a:prstGeom>
          <a:noFill/>
        </p:spPr>
      </p:pic>
    </p:spTree>
    <p:extLst>
      <p:ext uri="{BB962C8B-B14F-4D97-AF65-F5344CB8AC3E}">
        <p14:creationId xmlns:p14="http://schemas.microsoft.com/office/powerpoint/2010/main" val="177573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5CC5-379D-5A40-9B34-A15783E1868F}"/>
              </a:ext>
            </a:extLst>
          </p:cNvPr>
          <p:cNvSpPr>
            <a:spLocks noGrp="1"/>
          </p:cNvSpPr>
          <p:nvPr>
            <p:ph type="title"/>
          </p:nvPr>
        </p:nvSpPr>
        <p:spPr/>
        <p:txBody>
          <a:bodyPr/>
          <a:lstStyle/>
          <a:p>
            <a:r>
              <a:rPr lang="en-US" dirty="0"/>
              <a:t>                     Dates to Remember</a:t>
            </a:r>
          </a:p>
        </p:txBody>
      </p:sp>
      <p:sp>
        <p:nvSpPr>
          <p:cNvPr id="11" name="Rectangle 10">
            <a:extLst>
              <a:ext uri="{FF2B5EF4-FFF2-40B4-BE49-F238E27FC236}">
                <a16:creationId xmlns:a16="http://schemas.microsoft.com/office/drawing/2014/main" id="{0EC115ED-3B62-3E45-88E4-5A8948E20192}"/>
              </a:ext>
            </a:extLst>
          </p:cNvPr>
          <p:cNvSpPr/>
          <p:nvPr/>
        </p:nvSpPr>
        <p:spPr>
          <a:xfrm>
            <a:off x="961293" y="2101169"/>
            <a:ext cx="10650415" cy="2246769"/>
          </a:xfrm>
          <a:prstGeom prst="rect">
            <a:avLst/>
          </a:prstGeom>
        </p:spPr>
        <p:txBody>
          <a:bodyPr wrap="square">
            <a:spAutoFit/>
          </a:bodyPr>
          <a:lstStyle/>
          <a:p>
            <a:r>
              <a:rPr lang="en-US" sz="2800" b="1" dirty="0"/>
              <a:t>December 15</a:t>
            </a:r>
            <a:r>
              <a:rPr lang="en-US" sz="2800" b="1" baseline="30000" dirty="0"/>
              <a:t>th</a:t>
            </a:r>
            <a:r>
              <a:rPr lang="en-US" sz="2800" b="1" dirty="0"/>
              <a:t> 2022-last date </a:t>
            </a:r>
            <a:r>
              <a:rPr lang="en-US" sz="2800" dirty="0"/>
              <a:t>to collect membership dues</a:t>
            </a:r>
          </a:p>
          <a:p>
            <a:r>
              <a:rPr lang="en-US" sz="2800" b="1" dirty="0"/>
              <a:t>January 5</a:t>
            </a:r>
            <a:r>
              <a:rPr lang="en-US" sz="2800" b="1" baseline="30000" dirty="0"/>
              <a:t>th</a:t>
            </a:r>
            <a:r>
              <a:rPr lang="en-US" sz="2800" b="1" dirty="0"/>
              <a:t> </a:t>
            </a:r>
            <a:r>
              <a:rPr lang="en-US" sz="2800" dirty="0"/>
              <a:t>is the date set by the CASSAR bylaws for chapters to report membership.</a:t>
            </a:r>
          </a:p>
          <a:p>
            <a:r>
              <a:rPr lang="en-US" sz="2800" dirty="0"/>
              <a:t>January 5</a:t>
            </a:r>
            <a:r>
              <a:rPr lang="en-US" sz="2800" baseline="30000" dirty="0"/>
              <a:t>th</a:t>
            </a:r>
            <a:r>
              <a:rPr lang="en-US" sz="2800" dirty="0"/>
              <a:t> is the date chapter dues are due to CASSAR.</a:t>
            </a:r>
          </a:p>
          <a:p>
            <a:r>
              <a:rPr lang="en-US" sz="2800" dirty="0"/>
              <a:t>CASSAR must have a clean roster as of January 1, 2023</a:t>
            </a:r>
          </a:p>
        </p:txBody>
      </p:sp>
      <p:pic>
        <p:nvPicPr>
          <p:cNvPr id="5" name="Picture 4">
            <a:extLst>
              <a:ext uri="{FF2B5EF4-FFF2-40B4-BE49-F238E27FC236}">
                <a16:creationId xmlns:a16="http://schemas.microsoft.com/office/drawing/2014/main" id="{D2929D18-869D-ED13-2E67-5C6E6D705409}"/>
              </a:ext>
            </a:extLst>
          </p:cNvPr>
          <p:cNvPicPr>
            <a:picLocks noChangeAspect="1"/>
          </p:cNvPicPr>
          <p:nvPr/>
        </p:nvPicPr>
        <p:blipFill>
          <a:blip r:embed="rId2"/>
          <a:stretch>
            <a:fillRect/>
          </a:stretch>
        </p:blipFill>
        <p:spPr>
          <a:xfrm>
            <a:off x="1358899" y="365124"/>
            <a:ext cx="1610811" cy="1325563"/>
          </a:xfrm>
          <a:prstGeom prst="rect">
            <a:avLst/>
          </a:prstGeom>
        </p:spPr>
      </p:pic>
    </p:spTree>
    <p:extLst>
      <p:ext uri="{BB962C8B-B14F-4D97-AF65-F5344CB8AC3E}">
        <p14:creationId xmlns:p14="http://schemas.microsoft.com/office/powerpoint/2010/main" val="309009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3CDB-F10B-0642-8106-BF161AF31051}"/>
              </a:ext>
            </a:extLst>
          </p:cNvPr>
          <p:cNvSpPr>
            <a:spLocks noGrp="1"/>
          </p:cNvSpPr>
          <p:nvPr>
            <p:ph type="title"/>
          </p:nvPr>
        </p:nvSpPr>
        <p:spPr/>
        <p:txBody>
          <a:bodyPr/>
          <a:lstStyle/>
          <a:p>
            <a:r>
              <a:rPr lang="en-US" dirty="0"/>
              <a:t>             General Comments</a:t>
            </a:r>
          </a:p>
        </p:txBody>
      </p:sp>
      <p:sp>
        <p:nvSpPr>
          <p:cNvPr id="3" name="Content Placeholder 2">
            <a:extLst>
              <a:ext uri="{FF2B5EF4-FFF2-40B4-BE49-F238E27FC236}">
                <a16:creationId xmlns:a16="http://schemas.microsoft.com/office/drawing/2014/main" id="{4B88CD9C-DE7F-F54B-8E2B-549DD823CF03}"/>
              </a:ext>
            </a:extLst>
          </p:cNvPr>
          <p:cNvSpPr>
            <a:spLocks noGrp="1"/>
          </p:cNvSpPr>
          <p:nvPr>
            <p:ph idx="1"/>
          </p:nvPr>
        </p:nvSpPr>
        <p:spPr/>
        <p:txBody>
          <a:bodyPr/>
          <a:lstStyle/>
          <a:p>
            <a:r>
              <a:rPr lang="en-US" dirty="0"/>
              <a:t>Fill in all fields in the work sheets.</a:t>
            </a:r>
          </a:p>
          <a:p>
            <a:r>
              <a:rPr lang="en-US" dirty="0"/>
              <a:t>Do Not delete anything on the work sheets. Your report will be rejected and you will have to redo the entire report.</a:t>
            </a:r>
          </a:p>
          <a:p>
            <a:r>
              <a:rPr lang="en-US" dirty="0"/>
              <a:t>Do not change any of the formulas or numbers on any of the sheets.</a:t>
            </a:r>
          </a:p>
          <a:p>
            <a:r>
              <a:rPr lang="en-US" dirty="0"/>
              <a:t>Begin to fill in the Reconciliation Report as soon as you receive the report. The report can be filled in before December 15</a:t>
            </a:r>
            <a:r>
              <a:rPr lang="en-US" baseline="30000" dirty="0"/>
              <a:t>th</a:t>
            </a:r>
            <a:r>
              <a:rPr lang="en-US" dirty="0"/>
              <a:t> with the exception of the drops.</a:t>
            </a:r>
          </a:p>
          <a:p>
            <a:r>
              <a:rPr lang="en-US" dirty="0"/>
              <a:t>Call if you need assistants (909) 452-7617</a:t>
            </a:r>
          </a:p>
          <a:p>
            <a:r>
              <a:rPr lang="en-US" b="1" i="1" dirty="0">
                <a:latin typeface="Georgia" panose="02040502050405020303" pitchFamily="18" charset="0"/>
              </a:rPr>
              <a:t>Did I say Call if you need Assistance (909) 452-7617</a:t>
            </a:r>
          </a:p>
        </p:txBody>
      </p:sp>
      <p:pic>
        <p:nvPicPr>
          <p:cNvPr id="4" name="Picture 3">
            <a:extLst>
              <a:ext uri="{FF2B5EF4-FFF2-40B4-BE49-F238E27FC236}">
                <a16:creationId xmlns:a16="http://schemas.microsoft.com/office/drawing/2014/main" id="{EB890779-064F-6C42-A47E-6CD7B125CA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292" y="370768"/>
            <a:ext cx="1453662" cy="1141510"/>
          </a:xfrm>
          <a:prstGeom prst="rect">
            <a:avLst/>
          </a:prstGeom>
          <a:noFill/>
        </p:spPr>
      </p:pic>
    </p:spTree>
    <p:extLst>
      <p:ext uri="{BB962C8B-B14F-4D97-AF65-F5344CB8AC3E}">
        <p14:creationId xmlns:p14="http://schemas.microsoft.com/office/powerpoint/2010/main" val="274125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FD6F-53AD-4A41-83A2-2C0D64E4A642}"/>
              </a:ext>
            </a:extLst>
          </p:cNvPr>
          <p:cNvSpPr>
            <a:spLocks noGrp="1"/>
          </p:cNvSpPr>
          <p:nvPr>
            <p:ph type="title"/>
          </p:nvPr>
        </p:nvSpPr>
        <p:spPr/>
        <p:txBody>
          <a:bodyPr/>
          <a:lstStyle/>
          <a:p>
            <a:r>
              <a:rPr lang="en-US" dirty="0"/>
              <a:t>                               </a:t>
            </a:r>
            <a:r>
              <a:rPr lang="en-US" dirty="0">
                <a:latin typeface="Baloo" panose="03080902040302020200" pitchFamily="66" charset="77"/>
                <a:cs typeface="Baloo" panose="03080902040302020200" pitchFamily="66" charset="77"/>
              </a:rPr>
              <a:t>QUESTIONS </a:t>
            </a:r>
            <a:r>
              <a:rPr lang="en-US" dirty="0"/>
              <a:t>               </a:t>
            </a:r>
          </a:p>
        </p:txBody>
      </p:sp>
      <p:sp>
        <p:nvSpPr>
          <p:cNvPr id="3" name="Content Placeholder 2">
            <a:extLst>
              <a:ext uri="{FF2B5EF4-FFF2-40B4-BE49-F238E27FC236}">
                <a16:creationId xmlns:a16="http://schemas.microsoft.com/office/drawing/2014/main" id="{9DEBE7EA-C1A6-AA4A-9A6D-B28C5C0ED84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b="1" i="1" dirty="0">
                <a:latin typeface="Georgia" panose="02040502050405020303" pitchFamily="18" charset="0"/>
                <a:cs typeface="Baloo Bhaijaan" panose="03080902040302020200" pitchFamily="66" charset="-78"/>
              </a:rPr>
              <a:t>OPEN FORUM FOR QUESTION</a:t>
            </a:r>
          </a:p>
          <a:p>
            <a:pPr marL="0" indent="0" algn="ctr">
              <a:buNone/>
            </a:pPr>
            <a:r>
              <a:rPr lang="en-US" sz="4800" b="1" i="1" dirty="0">
                <a:latin typeface="Georgia" panose="02040502050405020303" pitchFamily="18" charset="0"/>
                <a:cs typeface="Baloo Bhaijaan" panose="03080902040302020200" pitchFamily="66" charset="-78"/>
              </a:rPr>
              <a:t>Ask any question!</a:t>
            </a:r>
          </a:p>
        </p:txBody>
      </p:sp>
      <p:pic>
        <p:nvPicPr>
          <p:cNvPr id="4" name="Picture 3">
            <a:extLst>
              <a:ext uri="{FF2B5EF4-FFF2-40B4-BE49-F238E27FC236}">
                <a16:creationId xmlns:a16="http://schemas.microsoft.com/office/drawing/2014/main" id="{9ED0D0FC-AEFF-7F48-B8F0-5C31612650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292" y="370768"/>
            <a:ext cx="1453662" cy="1141510"/>
          </a:xfrm>
          <a:prstGeom prst="rect">
            <a:avLst/>
          </a:prstGeom>
          <a:noFill/>
        </p:spPr>
      </p:pic>
      <p:pic>
        <p:nvPicPr>
          <p:cNvPr id="7" name="Picture 6">
            <a:extLst>
              <a:ext uri="{FF2B5EF4-FFF2-40B4-BE49-F238E27FC236}">
                <a16:creationId xmlns:a16="http://schemas.microsoft.com/office/drawing/2014/main" id="{3BC2A4BC-26F7-E94F-AD72-B430A34722AD}"/>
              </a:ext>
            </a:extLst>
          </p:cNvPr>
          <p:cNvPicPr>
            <a:picLocks noChangeAspect="1"/>
          </p:cNvPicPr>
          <p:nvPr/>
        </p:nvPicPr>
        <p:blipFill>
          <a:blip r:embed="rId3"/>
          <a:stretch>
            <a:fillRect/>
          </a:stretch>
        </p:blipFill>
        <p:spPr>
          <a:xfrm>
            <a:off x="9594376" y="382185"/>
            <a:ext cx="1219200" cy="1003300"/>
          </a:xfrm>
          <a:prstGeom prst="rect">
            <a:avLst/>
          </a:prstGeom>
        </p:spPr>
      </p:pic>
    </p:spTree>
    <p:extLst>
      <p:ext uri="{BB962C8B-B14F-4D97-AF65-F5344CB8AC3E}">
        <p14:creationId xmlns:p14="http://schemas.microsoft.com/office/powerpoint/2010/main" val="418741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4CC6-D3CD-8B4D-A314-0C5DA99A92EF}"/>
              </a:ext>
            </a:extLst>
          </p:cNvPr>
          <p:cNvSpPr>
            <a:spLocks noGrp="1"/>
          </p:cNvSpPr>
          <p:nvPr>
            <p:ph type="title"/>
          </p:nvPr>
        </p:nvSpPr>
        <p:spPr/>
        <p:txBody>
          <a:bodyPr/>
          <a:lstStyle/>
          <a:p>
            <a:r>
              <a:rPr lang="en-US" dirty="0"/>
              <a:t>                    Why these dates</a:t>
            </a:r>
          </a:p>
        </p:txBody>
      </p:sp>
      <p:sp>
        <p:nvSpPr>
          <p:cNvPr id="3" name="Content Placeholder 2">
            <a:extLst>
              <a:ext uri="{FF2B5EF4-FFF2-40B4-BE49-F238E27FC236}">
                <a16:creationId xmlns:a16="http://schemas.microsoft.com/office/drawing/2014/main" id="{AE401E8B-B18D-344F-9CFD-C439538CCA36}"/>
              </a:ext>
            </a:extLst>
          </p:cNvPr>
          <p:cNvSpPr>
            <a:spLocks noGrp="1"/>
          </p:cNvSpPr>
          <p:nvPr>
            <p:ph idx="1"/>
          </p:nvPr>
        </p:nvSpPr>
        <p:spPr/>
        <p:txBody>
          <a:bodyPr>
            <a:normAutofit lnSpcReduction="10000"/>
          </a:bodyPr>
          <a:lstStyle/>
          <a:p>
            <a:pPr marL="0" indent="0">
              <a:buNone/>
            </a:pPr>
            <a:endParaRPr lang="en-US" dirty="0"/>
          </a:p>
          <a:p>
            <a:pPr marL="0" indent="0" algn="just">
              <a:buNone/>
            </a:pPr>
            <a:r>
              <a:rPr lang="en-US" dirty="0"/>
              <a:t>December 15</a:t>
            </a:r>
            <a:r>
              <a:rPr lang="en-US" baseline="30000" dirty="0"/>
              <a:t>th</a:t>
            </a:r>
            <a:r>
              <a:rPr lang="en-US" dirty="0"/>
              <a:t> and January 5</a:t>
            </a:r>
            <a:r>
              <a:rPr lang="en-US" baseline="30000" dirty="0"/>
              <a:t>th</a:t>
            </a:r>
            <a:r>
              <a:rPr lang="en-US" dirty="0"/>
              <a:t> are set by the California State Society By-laws to provide sufficient time to prepare the California State Membership and Financial Reconciliation Report that must be submitted to National by the last working day in January.</a:t>
            </a:r>
          </a:p>
          <a:p>
            <a:pPr marL="0" indent="0">
              <a:buNone/>
            </a:pPr>
            <a:endParaRPr lang="en-US" sz="2000" dirty="0"/>
          </a:p>
          <a:p>
            <a:pPr marL="0" indent="0">
              <a:buNone/>
            </a:pPr>
            <a:r>
              <a:rPr lang="en-US" dirty="0"/>
              <a:t>January 31, 2023 is set by NSSAR Bylaws for all State Societies.</a:t>
            </a:r>
          </a:p>
          <a:p>
            <a:pPr marL="0" indent="0">
              <a:buNone/>
            </a:pPr>
            <a:endParaRPr lang="en-US" dirty="0"/>
          </a:p>
          <a:p>
            <a:pPr marL="0" indent="0">
              <a:buNone/>
            </a:pPr>
            <a:r>
              <a:rPr lang="en-US" dirty="0"/>
              <a:t>No state transaction are processed until the NSSAR dues are paid.</a:t>
            </a:r>
          </a:p>
          <a:p>
            <a:pPr marL="0" indent="0">
              <a:buNone/>
            </a:pPr>
            <a:r>
              <a:rPr lang="en-US" dirty="0"/>
              <a:t>In 2023 this is January 31, 2023.</a:t>
            </a:r>
          </a:p>
        </p:txBody>
      </p:sp>
      <p:pic>
        <p:nvPicPr>
          <p:cNvPr id="6" name="Picture 5">
            <a:extLst>
              <a:ext uri="{FF2B5EF4-FFF2-40B4-BE49-F238E27FC236}">
                <a16:creationId xmlns:a16="http://schemas.microsoft.com/office/drawing/2014/main" id="{E8E03463-B96D-FD4F-9A34-A5771ED8BC56}"/>
              </a:ext>
            </a:extLst>
          </p:cNvPr>
          <p:cNvPicPr>
            <a:picLocks noChangeAspect="1"/>
          </p:cNvPicPr>
          <p:nvPr/>
        </p:nvPicPr>
        <p:blipFill>
          <a:blip r:embed="rId2"/>
          <a:stretch>
            <a:fillRect/>
          </a:stretch>
        </p:blipFill>
        <p:spPr>
          <a:xfrm>
            <a:off x="1358899" y="365124"/>
            <a:ext cx="1610811" cy="1325563"/>
          </a:xfrm>
          <a:prstGeom prst="rect">
            <a:avLst/>
          </a:prstGeom>
        </p:spPr>
      </p:pic>
    </p:spTree>
    <p:extLst>
      <p:ext uri="{BB962C8B-B14F-4D97-AF65-F5344CB8AC3E}">
        <p14:creationId xmlns:p14="http://schemas.microsoft.com/office/powerpoint/2010/main" val="167941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E6ECB32-775A-C961-FD1D-ED1D2F722B5F}"/>
              </a:ext>
            </a:extLst>
          </p:cNvPr>
          <p:cNvGraphicFramePr>
            <a:graphicFrameLocks noChangeAspect="1"/>
          </p:cNvGraphicFramePr>
          <p:nvPr>
            <p:extLst>
              <p:ext uri="{D42A27DB-BD31-4B8C-83A1-F6EECF244321}">
                <p14:modId xmlns:p14="http://schemas.microsoft.com/office/powerpoint/2010/main" val="285916525"/>
              </p:ext>
            </p:extLst>
          </p:nvPr>
        </p:nvGraphicFramePr>
        <p:xfrm>
          <a:off x="1078523" y="571500"/>
          <a:ext cx="10210800" cy="5954084"/>
        </p:xfrm>
        <a:graphic>
          <a:graphicData uri="http://schemas.openxmlformats.org/presentationml/2006/ole">
            <mc:AlternateContent xmlns:mc="http://schemas.openxmlformats.org/markup-compatibility/2006">
              <mc:Choice xmlns:v="urn:schemas-microsoft-com:vml" Requires="v">
                <p:oleObj name="Document" r:id="rId2" imgW="8978900" imgH="5715000" progId="Word.Document.8">
                  <p:embed/>
                </p:oleObj>
              </mc:Choice>
              <mc:Fallback>
                <p:oleObj name="Document" r:id="rId2" imgW="8978900" imgH="5715000" progId="Word.Document.8">
                  <p:embed/>
                  <p:pic>
                    <p:nvPicPr>
                      <p:cNvPr id="0" name=""/>
                      <p:cNvPicPr/>
                      <p:nvPr/>
                    </p:nvPicPr>
                    <p:blipFill>
                      <a:blip r:embed="rId3"/>
                      <a:stretch>
                        <a:fillRect/>
                      </a:stretch>
                    </p:blipFill>
                    <p:spPr>
                      <a:xfrm>
                        <a:off x="1078523" y="571500"/>
                        <a:ext cx="10210800" cy="5954084"/>
                      </a:xfrm>
                      <a:prstGeom prst="rect">
                        <a:avLst/>
                      </a:prstGeom>
                    </p:spPr>
                  </p:pic>
                </p:oleObj>
              </mc:Fallback>
            </mc:AlternateContent>
          </a:graphicData>
        </a:graphic>
      </p:graphicFrame>
    </p:spTree>
    <p:extLst>
      <p:ext uri="{BB962C8B-B14F-4D97-AF65-F5344CB8AC3E}">
        <p14:creationId xmlns:p14="http://schemas.microsoft.com/office/powerpoint/2010/main" val="419114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E7DE-92DF-D3AB-63D2-D2A33CB8517D}"/>
              </a:ext>
            </a:extLst>
          </p:cNvPr>
          <p:cNvSpPr>
            <a:spLocks noGrp="1"/>
          </p:cNvSpPr>
          <p:nvPr>
            <p:ph type="title"/>
          </p:nvPr>
        </p:nvSpPr>
        <p:spPr/>
        <p:txBody>
          <a:bodyPr/>
          <a:lstStyle/>
          <a:p>
            <a:pPr algn="ctr"/>
            <a:r>
              <a:rPr lang="en-US" dirty="0"/>
              <a:t>Newly Elected Chapter Officers Report</a:t>
            </a:r>
            <a:br>
              <a:rPr lang="en-US" dirty="0"/>
            </a:br>
            <a:r>
              <a:rPr lang="en-US" b="1" i="1" dirty="0">
                <a:latin typeface="Georgia" panose="02040502050405020303" pitchFamily="18" charset="0"/>
              </a:rPr>
              <a:t>Important</a:t>
            </a:r>
          </a:p>
        </p:txBody>
      </p:sp>
      <p:sp>
        <p:nvSpPr>
          <p:cNvPr id="3" name="Content Placeholder 2">
            <a:extLst>
              <a:ext uri="{FF2B5EF4-FFF2-40B4-BE49-F238E27FC236}">
                <a16:creationId xmlns:a16="http://schemas.microsoft.com/office/drawing/2014/main" id="{B14BCEF2-B1C1-453F-E3A0-1563682470C5}"/>
              </a:ext>
            </a:extLst>
          </p:cNvPr>
          <p:cNvSpPr>
            <a:spLocks noGrp="1"/>
          </p:cNvSpPr>
          <p:nvPr>
            <p:ph idx="1"/>
          </p:nvPr>
        </p:nvSpPr>
        <p:spPr/>
        <p:txBody>
          <a:bodyPr/>
          <a:lstStyle/>
          <a:p>
            <a:r>
              <a:rPr lang="en-US" dirty="0"/>
              <a:t>NSSAR has changed how the National Data system access will work in 2023.</a:t>
            </a:r>
          </a:p>
          <a:p>
            <a:r>
              <a:rPr lang="en-US" dirty="0"/>
              <a:t>Chapter must file this report for their officers to have access to the National Data System in 2023.</a:t>
            </a:r>
          </a:p>
          <a:p>
            <a:r>
              <a:rPr lang="en-US" dirty="0"/>
              <a:t>The </a:t>
            </a:r>
            <a:r>
              <a:rPr lang="en-US" b="1" dirty="0"/>
              <a:t>last date </a:t>
            </a:r>
            <a:r>
              <a:rPr lang="en-US" dirty="0"/>
              <a:t>set by CASSAR to file the report is </a:t>
            </a:r>
            <a:r>
              <a:rPr lang="en-US" b="1" dirty="0"/>
              <a:t>January 31</a:t>
            </a:r>
            <a:r>
              <a:rPr lang="en-US" b="1" baseline="30000" dirty="0"/>
              <a:t>st</a:t>
            </a:r>
            <a:r>
              <a:rPr lang="en-US" dirty="0"/>
              <a:t>.</a:t>
            </a:r>
          </a:p>
          <a:p>
            <a:r>
              <a:rPr lang="en-US" dirty="0"/>
              <a:t>All current and past chapter officers will not have access to the system after February 2023 if the report is not filed.</a:t>
            </a:r>
          </a:p>
          <a:p>
            <a:r>
              <a:rPr lang="en-US" b="1" dirty="0"/>
              <a:t>Only four (4) chapter positions </a:t>
            </a:r>
            <a:r>
              <a:rPr lang="en-US" dirty="0"/>
              <a:t>can have access to chapter data – </a:t>
            </a:r>
            <a:r>
              <a:rPr lang="en-US" b="1" dirty="0"/>
              <a:t>President, Vice Presidents, Secretary and Registrar. </a:t>
            </a:r>
          </a:p>
        </p:txBody>
      </p:sp>
    </p:spTree>
    <p:extLst>
      <p:ext uri="{BB962C8B-B14F-4D97-AF65-F5344CB8AC3E}">
        <p14:creationId xmlns:p14="http://schemas.microsoft.com/office/powerpoint/2010/main" val="313853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5CC5-379D-5A40-9B34-A15783E1868F}"/>
              </a:ext>
            </a:extLst>
          </p:cNvPr>
          <p:cNvSpPr>
            <a:spLocks noGrp="1"/>
          </p:cNvSpPr>
          <p:nvPr>
            <p:ph type="title"/>
          </p:nvPr>
        </p:nvSpPr>
        <p:spPr/>
        <p:txBody>
          <a:bodyPr/>
          <a:lstStyle/>
          <a:p>
            <a:r>
              <a:rPr lang="en-US" dirty="0"/>
              <a:t>                     New information on the NSSAR</a:t>
            </a:r>
            <a:br>
              <a:rPr lang="en-US" dirty="0"/>
            </a:br>
            <a:r>
              <a:rPr lang="en-US" dirty="0"/>
              <a:t>Web                      For the Chapters</a:t>
            </a:r>
          </a:p>
        </p:txBody>
      </p:sp>
      <p:sp>
        <p:nvSpPr>
          <p:cNvPr id="11" name="Rectangle 10">
            <a:extLst>
              <a:ext uri="{FF2B5EF4-FFF2-40B4-BE49-F238E27FC236}">
                <a16:creationId xmlns:a16="http://schemas.microsoft.com/office/drawing/2014/main" id="{0EC115ED-3B62-3E45-88E4-5A8948E20192}"/>
              </a:ext>
            </a:extLst>
          </p:cNvPr>
          <p:cNvSpPr/>
          <p:nvPr/>
        </p:nvSpPr>
        <p:spPr>
          <a:xfrm>
            <a:off x="703385" y="2136339"/>
            <a:ext cx="10650415" cy="3970318"/>
          </a:xfrm>
          <a:prstGeom prst="rect">
            <a:avLst/>
          </a:prstGeom>
        </p:spPr>
        <p:txBody>
          <a:bodyPr wrap="square">
            <a:spAutoFit/>
          </a:bodyPr>
          <a:lstStyle/>
          <a:p>
            <a:endParaRPr lang="en-US" sz="2800" dirty="0"/>
          </a:p>
          <a:p>
            <a:r>
              <a:rPr lang="en-US" sz="2800" dirty="0"/>
              <a:t>	Chapter Secretary’s can report the death of a chapter member.  </a:t>
            </a:r>
          </a:p>
          <a:p>
            <a:r>
              <a:rPr lang="en-US" sz="2800" dirty="0"/>
              <a:t>	</a:t>
            </a:r>
          </a:p>
          <a:p>
            <a:r>
              <a:rPr lang="en-US" sz="2800" dirty="0"/>
              <a:t>	Chapter secretaries can now change a members address directly 	in the new system.</a:t>
            </a:r>
          </a:p>
          <a:p>
            <a:endParaRPr lang="en-US" sz="2800" dirty="0"/>
          </a:p>
          <a:p>
            <a:r>
              <a:rPr lang="en-US" sz="2800" dirty="0"/>
              <a:t>	Chapters can run their own reports on membership.</a:t>
            </a:r>
          </a:p>
          <a:p>
            <a:endParaRPr lang="en-US" sz="2800" dirty="0"/>
          </a:p>
          <a:p>
            <a:r>
              <a:rPr lang="en-US" sz="2800" dirty="0"/>
              <a:t>	Chapters can find and fill out many of the forms for membership.</a:t>
            </a:r>
          </a:p>
        </p:txBody>
      </p:sp>
      <p:pic>
        <p:nvPicPr>
          <p:cNvPr id="6" name="Content Placeholder 5">
            <a:extLst>
              <a:ext uri="{FF2B5EF4-FFF2-40B4-BE49-F238E27FC236}">
                <a16:creationId xmlns:a16="http://schemas.microsoft.com/office/drawing/2014/main" id="{33F2B996-7376-BA44-9418-06FD35815623}"/>
              </a:ext>
            </a:extLst>
          </p:cNvPr>
          <p:cNvPicPr>
            <a:picLocks noGrp="1" noChangeAspect="1"/>
          </p:cNvPicPr>
          <p:nvPr>
            <p:ph idx="1"/>
          </p:nvPr>
        </p:nvPicPr>
        <p:blipFill>
          <a:blip r:embed="rId2"/>
          <a:stretch>
            <a:fillRect/>
          </a:stretch>
        </p:blipFill>
        <p:spPr>
          <a:xfrm>
            <a:off x="973776" y="365125"/>
            <a:ext cx="1878144" cy="1545556"/>
          </a:xfrm>
        </p:spPr>
      </p:pic>
    </p:spTree>
    <p:extLst>
      <p:ext uri="{BB962C8B-B14F-4D97-AF65-F5344CB8AC3E}">
        <p14:creationId xmlns:p14="http://schemas.microsoft.com/office/powerpoint/2010/main" val="116591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C3C346-FAFF-7673-ECC1-D79F1EC54E52}"/>
              </a:ext>
            </a:extLst>
          </p:cNvPr>
          <p:cNvPicPr>
            <a:picLocks noChangeAspect="1"/>
          </p:cNvPicPr>
          <p:nvPr/>
        </p:nvPicPr>
        <p:blipFill>
          <a:blip r:embed="rId2"/>
          <a:stretch>
            <a:fillRect/>
          </a:stretch>
        </p:blipFill>
        <p:spPr>
          <a:xfrm>
            <a:off x="1130905" y="178420"/>
            <a:ext cx="10202718" cy="6679580"/>
          </a:xfrm>
          <a:prstGeom prst="rect">
            <a:avLst/>
          </a:prstGeom>
        </p:spPr>
      </p:pic>
    </p:spTree>
    <p:extLst>
      <p:ext uri="{BB962C8B-B14F-4D97-AF65-F5344CB8AC3E}">
        <p14:creationId xmlns:p14="http://schemas.microsoft.com/office/powerpoint/2010/main" val="110812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FF86E-A50C-D627-1537-D8C8CE5230EA}"/>
              </a:ext>
            </a:extLst>
          </p:cNvPr>
          <p:cNvPicPr>
            <a:picLocks noChangeAspect="1"/>
          </p:cNvPicPr>
          <p:nvPr/>
        </p:nvPicPr>
        <p:blipFill>
          <a:blip r:embed="rId2"/>
          <a:stretch>
            <a:fillRect/>
          </a:stretch>
        </p:blipFill>
        <p:spPr>
          <a:xfrm>
            <a:off x="4305300" y="196850"/>
            <a:ext cx="3581400" cy="6464300"/>
          </a:xfrm>
          <a:prstGeom prst="rect">
            <a:avLst/>
          </a:prstGeom>
        </p:spPr>
      </p:pic>
    </p:spTree>
    <p:extLst>
      <p:ext uri="{BB962C8B-B14F-4D97-AF65-F5344CB8AC3E}">
        <p14:creationId xmlns:p14="http://schemas.microsoft.com/office/powerpoint/2010/main" val="399523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5DB7-FA3D-E749-8476-A8BE8287D6BD}"/>
              </a:ext>
            </a:extLst>
          </p:cNvPr>
          <p:cNvSpPr>
            <a:spLocks noGrp="1"/>
          </p:cNvSpPr>
          <p:nvPr>
            <p:ph type="title"/>
          </p:nvPr>
        </p:nvSpPr>
        <p:spPr/>
        <p:txBody>
          <a:bodyPr/>
          <a:lstStyle/>
          <a:p>
            <a:r>
              <a:rPr lang="en-US" dirty="0"/>
              <a:t>     Memorial Members</a:t>
            </a:r>
          </a:p>
        </p:txBody>
      </p:sp>
      <p:pic>
        <p:nvPicPr>
          <p:cNvPr id="5" name="Content Placeholder 4">
            <a:extLst>
              <a:ext uri="{FF2B5EF4-FFF2-40B4-BE49-F238E27FC236}">
                <a16:creationId xmlns:a16="http://schemas.microsoft.com/office/drawing/2014/main" id="{5FE91310-B607-9F4F-99DF-565A18699755}"/>
              </a:ext>
            </a:extLst>
          </p:cNvPr>
          <p:cNvPicPr>
            <a:picLocks noGrp="1" noChangeAspect="1"/>
          </p:cNvPicPr>
          <p:nvPr>
            <p:ph idx="1"/>
          </p:nvPr>
        </p:nvPicPr>
        <p:blipFill>
          <a:blip r:embed="rId2"/>
          <a:stretch>
            <a:fillRect/>
          </a:stretch>
        </p:blipFill>
        <p:spPr>
          <a:xfrm>
            <a:off x="838200" y="365124"/>
            <a:ext cx="482505" cy="1325563"/>
          </a:xfrm>
        </p:spPr>
      </p:pic>
      <p:sp>
        <p:nvSpPr>
          <p:cNvPr id="6" name="Rectangle 5">
            <a:extLst>
              <a:ext uri="{FF2B5EF4-FFF2-40B4-BE49-F238E27FC236}">
                <a16:creationId xmlns:a16="http://schemas.microsoft.com/office/drawing/2014/main" id="{215CD9AC-4CB9-D74D-BA51-C431AB7C58CA}"/>
              </a:ext>
            </a:extLst>
          </p:cNvPr>
          <p:cNvSpPr/>
          <p:nvPr/>
        </p:nvSpPr>
        <p:spPr>
          <a:xfrm>
            <a:off x="838200" y="2004646"/>
            <a:ext cx="10697308" cy="5016758"/>
          </a:xfrm>
          <a:prstGeom prst="rect">
            <a:avLst/>
          </a:prstGeom>
        </p:spPr>
        <p:txBody>
          <a:bodyPr wrap="square">
            <a:spAutoFit/>
          </a:bodyPr>
          <a:lstStyle/>
          <a:p>
            <a:pPr algn="just"/>
            <a:r>
              <a:rPr lang="en-US" sz="3200" dirty="0"/>
              <a:t>Some Chapters have Memorial members. </a:t>
            </a:r>
          </a:p>
          <a:p>
            <a:pPr algn="just"/>
            <a:endParaRPr lang="en-US" sz="3200" dirty="0"/>
          </a:p>
          <a:p>
            <a:pPr algn="just"/>
            <a:r>
              <a:rPr lang="en-US" sz="3200" dirty="0"/>
              <a:t>A Memorial member is not an active member and should be listed as a deceased member of the chapter </a:t>
            </a:r>
            <a:r>
              <a:rPr lang="en-US" sz="3200" b="1" u="sng" dirty="0"/>
              <a:t>so the member should be removed</a:t>
            </a:r>
            <a:r>
              <a:rPr lang="en-US" sz="3200" dirty="0"/>
              <a:t> from the roaster.</a:t>
            </a:r>
          </a:p>
          <a:p>
            <a:pPr algn="just"/>
            <a:endParaRPr lang="en-US" sz="3200" b="1" u="sng" dirty="0"/>
          </a:p>
          <a:p>
            <a:pPr algn="just"/>
            <a:r>
              <a:rPr lang="en-US" sz="3200" b="1" u="sng" dirty="0"/>
              <a:t>A Memorial Member is not an active member </a:t>
            </a:r>
            <a:r>
              <a:rPr lang="en-US" sz="3200" u="sng" dirty="0"/>
              <a:t>of the California Society and needs to be listed as deceased Member on the Reconciliation Report.</a:t>
            </a:r>
          </a:p>
          <a:p>
            <a:endParaRPr lang="en-US" sz="3200" dirty="0"/>
          </a:p>
        </p:txBody>
      </p:sp>
    </p:spTree>
    <p:extLst>
      <p:ext uri="{BB962C8B-B14F-4D97-AF65-F5344CB8AC3E}">
        <p14:creationId xmlns:p14="http://schemas.microsoft.com/office/powerpoint/2010/main" val="320695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4581</TotalTime>
  <Words>1281</Words>
  <Application>Microsoft Macintosh PowerPoint</Application>
  <PresentationFormat>Widescreen</PresentationFormat>
  <Paragraphs>99</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Baloo</vt:lpstr>
      <vt:lpstr>Calibri</vt:lpstr>
      <vt:lpstr>Calibri Light</vt:lpstr>
      <vt:lpstr>Georgia</vt:lpstr>
      <vt:lpstr>Office Theme</vt:lpstr>
      <vt:lpstr>Microsoft Word 97 - 2004 Document</vt:lpstr>
      <vt:lpstr>Open Forum</vt:lpstr>
      <vt:lpstr>                     Dates to Remember</vt:lpstr>
      <vt:lpstr>                    Why these dates</vt:lpstr>
      <vt:lpstr>PowerPoint Presentation</vt:lpstr>
      <vt:lpstr>Newly Elected Chapter Officers Report Important</vt:lpstr>
      <vt:lpstr>                     New information on the NSSAR Web                      For the Chapters</vt:lpstr>
      <vt:lpstr>PowerPoint Presentation</vt:lpstr>
      <vt:lpstr>PowerPoint Presentation</vt:lpstr>
      <vt:lpstr>     Memorial Members</vt:lpstr>
      <vt:lpstr>                          Chapter Rosters</vt:lpstr>
      <vt:lpstr>                  Junior Members</vt:lpstr>
      <vt:lpstr>                   Deceased Members</vt:lpstr>
      <vt:lpstr>                New Members After Dec 15th </vt:lpstr>
      <vt:lpstr>                 Dual State Members</vt:lpstr>
      <vt:lpstr>                Transfers In and Out and             Reinstatements  </vt:lpstr>
      <vt:lpstr>             Dates on Report</vt:lpstr>
      <vt:lpstr>PowerPoint Presentation</vt:lpstr>
      <vt:lpstr>PowerPoint Presentation</vt:lpstr>
      <vt:lpstr>               Information Needed </vt:lpstr>
      <vt:lpstr>             General Comments</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Forum Dues Campaign and Member Reconciliation</dc:title>
  <dc:creator>Frederick Schuster</dc:creator>
  <cp:lastModifiedBy>Frederick Schuster</cp:lastModifiedBy>
  <cp:revision>65</cp:revision>
  <dcterms:created xsi:type="dcterms:W3CDTF">2020-09-02T15:14:39Z</dcterms:created>
  <dcterms:modified xsi:type="dcterms:W3CDTF">2022-12-17T19:12:08Z</dcterms:modified>
</cp:coreProperties>
</file>