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5" r:id="rId4"/>
    <p:sldId id="259" r:id="rId5"/>
    <p:sldId id="260" r:id="rId6"/>
    <p:sldId id="258" r:id="rId7"/>
    <p:sldId id="262" r:id="rId8"/>
    <p:sldId id="261" r:id="rId9"/>
    <p:sldId id="264" r:id="rId10"/>
    <p:sldId id="263" r:id="rId11"/>
    <p:sldId id="266" r:id="rId12"/>
    <p:sldId id="265" r:id="rId13"/>
    <p:sldId id="267" r:id="rId14"/>
    <p:sldId id="268" r:id="rId15"/>
    <p:sldId id="276" r:id="rId16"/>
    <p:sldId id="278" r:id="rId17"/>
    <p:sldId id="279" r:id="rId18"/>
    <p:sldId id="269" r:id="rId19"/>
    <p:sldId id="270" r:id="rId20"/>
    <p:sldId id="277" r:id="rId21"/>
    <p:sldId id="273" r:id="rId22"/>
    <p:sldId id="272" r:id="rId23"/>
    <p:sldId id="271" r:id="rId24"/>
    <p:sldId id="27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p:restoredTop sz="94674"/>
  </p:normalViewPr>
  <p:slideViewPr>
    <p:cSldViewPr snapToGrid="0" snapToObjects="1">
      <p:cViewPr varScale="1">
        <p:scale>
          <a:sx n="74" d="100"/>
          <a:sy n="74" d="100"/>
        </p:scale>
        <p:origin x="78" y="8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02CEB-303B-324F-B511-C860014640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576739-0277-D244-9D14-DDCBBBD432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DF2F85-ED73-A04C-A78C-688EEEDE7140}"/>
              </a:ext>
            </a:extLst>
          </p:cNvPr>
          <p:cNvSpPr>
            <a:spLocks noGrp="1"/>
          </p:cNvSpPr>
          <p:nvPr>
            <p:ph type="dt" sz="half" idx="10"/>
          </p:nvPr>
        </p:nvSpPr>
        <p:spPr/>
        <p:txBody>
          <a:bodyPr/>
          <a:lstStyle/>
          <a:p>
            <a:fld id="{8828FA3E-373E-404F-88F3-92499D4519FD}" type="datetimeFigureOut">
              <a:rPr lang="en-US" smtClean="0"/>
              <a:t>9/10/2020</a:t>
            </a:fld>
            <a:endParaRPr lang="en-US"/>
          </a:p>
        </p:txBody>
      </p:sp>
      <p:sp>
        <p:nvSpPr>
          <p:cNvPr id="5" name="Footer Placeholder 4">
            <a:extLst>
              <a:ext uri="{FF2B5EF4-FFF2-40B4-BE49-F238E27FC236}">
                <a16:creationId xmlns:a16="http://schemas.microsoft.com/office/drawing/2014/main" id="{6EF4C1CC-B22D-224A-B4C5-BD0C9C54EF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E3B2C-027F-ED4E-BD2F-CD7FDE040C3D}"/>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3754304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77897-4DDA-4F48-9790-E35E9D84EA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779CA7-FFEC-7047-A399-E65B0CC4CE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350803-EA4D-2C47-AC4F-C92EA0828614}"/>
              </a:ext>
            </a:extLst>
          </p:cNvPr>
          <p:cNvSpPr>
            <a:spLocks noGrp="1"/>
          </p:cNvSpPr>
          <p:nvPr>
            <p:ph type="dt" sz="half" idx="10"/>
          </p:nvPr>
        </p:nvSpPr>
        <p:spPr/>
        <p:txBody>
          <a:bodyPr/>
          <a:lstStyle/>
          <a:p>
            <a:fld id="{8828FA3E-373E-404F-88F3-92499D4519FD}" type="datetimeFigureOut">
              <a:rPr lang="en-US" smtClean="0"/>
              <a:t>9/10/2020</a:t>
            </a:fld>
            <a:endParaRPr lang="en-US"/>
          </a:p>
        </p:txBody>
      </p:sp>
      <p:sp>
        <p:nvSpPr>
          <p:cNvPr id="5" name="Footer Placeholder 4">
            <a:extLst>
              <a:ext uri="{FF2B5EF4-FFF2-40B4-BE49-F238E27FC236}">
                <a16:creationId xmlns:a16="http://schemas.microsoft.com/office/drawing/2014/main" id="{B1EC1A11-15B4-7041-AC8C-975F955EFD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DB67B1-1E64-B146-98A7-A6F1FE07E71D}"/>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3003922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5D16B4-261B-AA4A-8B6B-4DF298AFC2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142FE6-1A58-0B40-9C29-304F2A7875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F13355-6AD6-0146-AAC7-18188767C5ED}"/>
              </a:ext>
            </a:extLst>
          </p:cNvPr>
          <p:cNvSpPr>
            <a:spLocks noGrp="1"/>
          </p:cNvSpPr>
          <p:nvPr>
            <p:ph type="dt" sz="half" idx="10"/>
          </p:nvPr>
        </p:nvSpPr>
        <p:spPr/>
        <p:txBody>
          <a:bodyPr/>
          <a:lstStyle/>
          <a:p>
            <a:fld id="{8828FA3E-373E-404F-88F3-92499D4519FD}" type="datetimeFigureOut">
              <a:rPr lang="en-US" smtClean="0"/>
              <a:t>9/10/2020</a:t>
            </a:fld>
            <a:endParaRPr lang="en-US"/>
          </a:p>
        </p:txBody>
      </p:sp>
      <p:sp>
        <p:nvSpPr>
          <p:cNvPr id="5" name="Footer Placeholder 4">
            <a:extLst>
              <a:ext uri="{FF2B5EF4-FFF2-40B4-BE49-F238E27FC236}">
                <a16:creationId xmlns:a16="http://schemas.microsoft.com/office/drawing/2014/main" id="{F3111635-2812-7A4C-B482-44EC416723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E2A8A3-DDAE-324C-A51A-7DEF4974EF28}"/>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2630918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8D0E9-DFE3-6D4D-8665-5461ED7023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B1B5DE-DD49-6C45-846A-FAE5FD4D66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FF3116-99E1-F949-BE23-4923480968A3}"/>
              </a:ext>
            </a:extLst>
          </p:cNvPr>
          <p:cNvSpPr>
            <a:spLocks noGrp="1"/>
          </p:cNvSpPr>
          <p:nvPr>
            <p:ph type="dt" sz="half" idx="10"/>
          </p:nvPr>
        </p:nvSpPr>
        <p:spPr/>
        <p:txBody>
          <a:bodyPr/>
          <a:lstStyle/>
          <a:p>
            <a:fld id="{8828FA3E-373E-404F-88F3-92499D4519FD}" type="datetimeFigureOut">
              <a:rPr lang="en-US" smtClean="0"/>
              <a:t>9/10/2020</a:t>
            </a:fld>
            <a:endParaRPr lang="en-US"/>
          </a:p>
        </p:txBody>
      </p:sp>
      <p:sp>
        <p:nvSpPr>
          <p:cNvPr id="5" name="Footer Placeholder 4">
            <a:extLst>
              <a:ext uri="{FF2B5EF4-FFF2-40B4-BE49-F238E27FC236}">
                <a16:creationId xmlns:a16="http://schemas.microsoft.com/office/drawing/2014/main" id="{F63BDD0A-5D76-B343-AB50-B1264C6292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BDB772-DD2E-FF49-B8B9-A89019331218}"/>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2920574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2F9F6-D07F-1B48-8B08-FA8A85414F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AA8FA1-8E8B-2E46-B578-5D52D5C870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C15F98-D9AD-7F45-B892-6A7EF547288D}"/>
              </a:ext>
            </a:extLst>
          </p:cNvPr>
          <p:cNvSpPr>
            <a:spLocks noGrp="1"/>
          </p:cNvSpPr>
          <p:nvPr>
            <p:ph type="dt" sz="half" idx="10"/>
          </p:nvPr>
        </p:nvSpPr>
        <p:spPr/>
        <p:txBody>
          <a:bodyPr/>
          <a:lstStyle/>
          <a:p>
            <a:fld id="{8828FA3E-373E-404F-88F3-92499D4519FD}" type="datetimeFigureOut">
              <a:rPr lang="en-US" smtClean="0"/>
              <a:t>9/10/2020</a:t>
            </a:fld>
            <a:endParaRPr lang="en-US"/>
          </a:p>
        </p:txBody>
      </p:sp>
      <p:sp>
        <p:nvSpPr>
          <p:cNvPr id="5" name="Footer Placeholder 4">
            <a:extLst>
              <a:ext uri="{FF2B5EF4-FFF2-40B4-BE49-F238E27FC236}">
                <a16:creationId xmlns:a16="http://schemas.microsoft.com/office/drawing/2014/main" id="{0475AFC3-FF41-3A47-AC2D-C24CDAB74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0660F7-A595-A14B-9929-E260FC9B421B}"/>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345966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64628-8C8F-8D4D-8323-7FE5FB8331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31207B-0B90-8A4F-8442-07B59DB4D9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E4E7D0-9F12-834B-ABE8-B4D1383A87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DCAAD7-4193-CC49-9557-D8A880300536}"/>
              </a:ext>
            </a:extLst>
          </p:cNvPr>
          <p:cNvSpPr>
            <a:spLocks noGrp="1"/>
          </p:cNvSpPr>
          <p:nvPr>
            <p:ph type="dt" sz="half" idx="10"/>
          </p:nvPr>
        </p:nvSpPr>
        <p:spPr/>
        <p:txBody>
          <a:bodyPr/>
          <a:lstStyle/>
          <a:p>
            <a:fld id="{8828FA3E-373E-404F-88F3-92499D4519FD}" type="datetimeFigureOut">
              <a:rPr lang="en-US" smtClean="0"/>
              <a:t>9/10/2020</a:t>
            </a:fld>
            <a:endParaRPr lang="en-US"/>
          </a:p>
        </p:txBody>
      </p:sp>
      <p:sp>
        <p:nvSpPr>
          <p:cNvPr id="6" name="Footer Placeholder 5">
            <a:extLst>
              <a:ext uri="{FF2B5EF4-FFF2-40B4-BE49-F238E27FC236}">
                <a16:creationId xmlns:a16="http://schemas.microsoft.com/office/drawing/2014/main" id="{A8E7244E-579D-3A43-8FF6-EA8B021B3D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D79FAC-C6DB-0E48-A0C9-E2E7752F92E2}"/>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2381329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20CF3-D84E-C345-93A6-390570C070C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C352FD-1C10-4349-8361-B85989B2B0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82DBED-631E-8341-B363-DD0191A255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268D89-715C-1F46-9220-B627BD6A75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444991-C9C0-424E-A9F4-0AB774CFC0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73D866-95CB-874B-8C68-D060D997D563}"/>
              </a:ext>
            </a:extLst>
          </p:cNvPr>
          <p:cNvSpPr>
            <a:spLocks noGrp="1"/>
          </p:cNvSpPr>
          <p:nvPr>
            <p:ph type="dt" sz="half" idx="10"/>
          </p:nvPr>
        </p:nvSpPr>
        <p:spPr/>
        <p:txBody>
          <a:bodyPr/>
          <a:lstStyle/>
          <a:p>
            <a:fld id="{8828FA3E-373E-404F-88F3-92499D4519FD}" type="datetimeFigureOut">
              <a:rPr lang="en-US" smtClean="0"/>
              <a:t>9/10/2020</a:t>
            </a:fld>
            <a:endParaRPr lang="en-US"/>
          </a:p>
        </p:txBody>
      </p:sp>
      <p:sp>
        <p:nvSpPr>
          <p:cNvPr id="8" name="Footer Placeholder 7">
            <a:extLst>
              <a:ext uri="{FF2B5EF4-FFF2-40B4-BE49-F238E27FC236}">
                <a16:creationId xmlns:a16="http://schemas.microsoft.com/office/drawing/2014/main" id="{18A88A87-E39F-E745-923F-B6D39F89F3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14578C-1D68-EF4D-849A-53E1365FA126}"/>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2966594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1B292-62D1-9247-BBA8-614735CD357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4F4B35-E7B6-D441-81F7-28B09F33D126}"/>
              </a:ext>
            </a:extLst>
          </p:cNvPr>
          <p:cNvSpPr>
            <a:spLocks noGrp="1"/>
          </p:cNvSpPr>
          <p:nvPr>
            <p:ph type="dt" sz="half" idx="10"/>
          </p:nvPr>
        </p:nvSpPr>
        <p:spPr/>
        <p:txBody>
          <a:bodyPr/>
          <a:lstStyle/>
          <a:p>
            <a:fld id="{8828FA3E-373E-404F-88F3-92499D4519FD}" type="datetimeFigureOut">
              <a:rPr lang="en-US" smtClean="0"/>
              <a:t>9/10/2020</a:t>
            </a:fld>
            <a:endParaRPr lang="en-US"/>
          </a:p>
        </p:txBody>
      </p:sp>
      <p:sp>
        <p:nvSpPr>
          <p:cNvPr id="4" name="Footer Placeholder 3">
            <a:extLst>
              <a:ext uri="{FF2B5EF4-FFF2-40B4-BE49-F238E27FC236}">
                <a16:creationId xmlns:a16="http://schemas.microsoft.com/office/drawing/2014/main" id="{81778E05-67C7-AA42-8162-56A62BD50F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AD68B5-6BE9-D448-BF26-F2C1C30A2281}"/>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121153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084624-6FAB-2F43-9C06-E3732D5614DE}"/>
              </a:ext>
            </a:extLst>
          </p:cNvPr>
          <p:cNvSpPr>
            <a:spLocks noGrp="1"/>
          </p:cNvSpPr>
          <p:nvPr>
            <p:ph type="dt" sz="half" idx="10"/>
          </p:nvPr>
        </p:nvSpPr>
        <p:spPr/>
        <p:txBody>
          <a:bodyPr/>
          <a:lstStyle/>
          <a:p>
            <a:fld id="{8828FA3E-373E-404F-88F3-92499D4519FD}" type="datetimeFigureOut">
              <a:rPr lang="en-US" smtClean="0"/>
              <a:t>9/10/2020</a:t>
            </a:fld>
            <a:endParaRPr lang="en-US"/>
          </a:p>
        </p:txBody>
      </p:sp>
      <p:sp>
        <p:nvSpPr>
          <p:cNvPr id="3" name="Footer Placeholder 2">
            <a:extLst>
              <a:ext uri="{FF2B5EF4-FFF2-40B4-BE49-F238E27FC236}">
                <a16:creationId xmlns:a16="http://schemas.microsoft.com/office/drawing/2014/main" id="{09639225-14AE-B440-A986-CA2FA7C165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A30E1C-E889-8B45-9A95-E4BA3F692DF0}"/>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71122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63E91-78C9-564E-8409-02BD752FF6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9D2C69-B86A-1741-8DAC-F82F108872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63B5A5-547A-E244-A410-0D057369BF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7435E6-B28A-B94F-A7F4-DEFB65A464D2}"/>
              </a:ext>
            </a:extLst>
          </p:cNvPr>
          <p:cNvSpPr>
            <a:spLocks noGrp="1"/>
          </p:cNvSpPr>
          <p:nvPr>
            <p:ph type="dt" sz="half" idx="10"/>
          </p:nvPr>
        </p:nvSpPr>
        <p:spPr/>
        <p:txBody>
          <a:bodyPr/>
          <a:lstStyle/>
          <a:p>
            <a:fld id="{8828FA3E-373E-404F-88F3-92499D4519FD}" type="datetimeFigureOut">
              <a:rPr lang="en-US" smtClean="0"/>
              <a:t>9/10/2020</a:t>
            </a:fld>
            <a:endParaRPr lang="en-US"/>
          </a:p>
        </p:txBody>
      </p:sp>
      <p:sp>
        <p:nvSpPr>
          <p:cNvPr id="6" name="Footer Placeholder 5">
            <a:extLst>
              <a:ext uri="{FF2B5EF4-FFF2-40B4-BE49-F238E27FC236}">
                <a16:creationId xmlns:a16="http://schemas.microsoft.com/office/drawing/2014/main" id="{EEFD2FA8-F710-BF4E-A4CF-5A5ADEFFD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26916E-AD38-8A42-956F-A5FE041FC722}"/>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1871245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864C2-52EA-004E-85B3-861E444447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AE711E9-8D53-384F-B512-03F4C373F7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C4C5A5-A9C3-B443-AC31-FD39AF9BF5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1408E4-4092-234C-B66C-0B1808FC9DDA}"/>
              </a:ext>
            </a:extLst>
          </p:cNvPr>
          <p:cNvSpPr>
            <a:spLocks noGrp="1"/>
          </p:cNvSpPr>
          <p:nvPr>
            <p:ph type="dt" sz="half" idx="10"/>
          </p:nvPr>
        </p:nvSpPr>
        <p:spPr/>
        <p:txBody>
          <a:bodyPr/>
          <a:lstStyle/>
          <a:p>
            <a:fld id="{8828FA3E-373E-404F-88F3-92499D4519FD}" type="datetimeFigureOut">
              <a:rPr lang="en-US" smtClean="0"/>
              <a:t>9/10/2020</a:t>
            </a:fld>
            <a:endParaRPr lang="en-US"/>
          </a:p>
        </p:txBody>
      </p:sp>
      <p:sp>
        <p:nvSpPr>
          <p:cNvPr id="6" name="Footer Placeholder 5">
            <a:extLst>
              <a:ext uri="{FF2B5EF4-FFF2-40B4-BE49-F238E27FC236}">
                <a16:creationId xmlns:a16="http://schemas.microsoft.com/office/drawing/2014/main" id="{FAC6A4B4-E394-BF4E-A758-69FA98F8DF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C8C379-BC55-8847-A3B3-1155AAB72230}"/>
              </a:ext>
            </a:extLst>
          </p:cNvPr>
          <p:cNvSpPr>
            <a:spLocks noGrp="1"/>
          </p:cNvSpPr>
          <p:nvPr>
            <p:ph type="sldNum" sz="quarter" idx="12"/>
          </p:nvPr>
        </p:nvSpPr>
        <p:spPr/>
        <p:txBody>
          <a:bodyPr/>
          <a:lstStyle/>
          <a:p>
            <a:fld id="{9108EB3E-DB23-8540-9F7F-760577D7FCB1}" type="slidenum">
              <a:rPr lang="en-US" smtClean="0"/>
              <a:t>‹#›</a:t>
            </a:fld>
            <a:endParaRPr lang="en-US"/>
          </a:p>
        </p:txBody>
      </p:sp>
    </p:spTree>
    <p:extLst>
      <p:ext uri="{BB962C8B-B14F-4D97-AF65-F5344CB8AC3E}">
        <p14:creationId xmlns:p14="http://schemas.microsoft.com/office/powerpoint/2010/main" val="1604987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3B6681-E1FE-D644-B25D-0BC9590C33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DD7295-D238-534A-8E54-C549AA9885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51CD2B-C5C7-1644-8F80-380ECAA45B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8FA3E-373E-404F-88F3-92499D4519FD}" type="datetimeFigureOut">
              <a:rPr lang="en-US" smtClean="0"/>
              <a:t>9/10/2020</a:t>
            </a:fld>
            <a:endParaRPr lang="en-US"/>
          </a:p>
        </p:txBody>
      </p:sp>
      <p:sp>
        <p:nvSpPr>
          <p:cNvPr id="5" name="Footer Placeholder 4">
            <a:extLst>
              <a:ext uri="{FF2B5EF4-FFF2-40B4-BE49-F238E27FC236}">
                <a16:creationId xmlns:a16="http://schemas.microsoft.com/office/drawing/2014/main" id="{6AB368BE-8C96-C941-8DF6-7BE5E87F1D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39E866-B080-C542-B77F-208862FF9D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8EB3E-DB23-8540-9F7F-760577D7FCB1}" type="slidenum">
              <a:rPr lang="en-US" smtClean="0"/>
              <a:t>‹#›</a:t>
            </a:fld>
            <a:endParaRPr lang="en-US"/>
          </a:p>
        </p:txBody>
      </p:sp>
    </p:spTree>
    <p:extLst>
      <p:ext uri="{BB962C8B-B14F-4D97-AF65-F5344CB8AC3E}">
        <p14:creationId xmlns:p14="http://schemas.microsoft.com/office/powerpoint/2010/main" val="4104320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BB044-EF81-DD45-87CC-3665556F9B1B}"/>
              </a:ext>
            </a:extLst>
          </p:cNvPr>
          <p:cNvSpPr>
            <a:spLocks noGrp="1"/>
          </p:cNvSpPr>
          <p:nvPr>
            <p:ph type="ctrTitle"/>
          </p:nvPr>
        </p:nvSpPr>
        <p:spPr>
          <a:xfrm>
            <a:off x="1524000" y="1122364"/>
            <a:ext cx="9144000" cy="655066"/>
          </a:xfrm>
        </p:spPr>
        <p:txBody>
          <a:bodyPr>
            <a:normAutofit fontScale="90000"/>
          </a:bodyPr>
          <a:lstStyle/>
          <a:p>
            <a:r>
              <a:rPr lang="en-US" b="1" dirty="0"/>
              <a:t>Open Forum</a:t>
            </a:r>
            <a:br>
              <a:rPr lang="en-US" b="1" dirty="0"/>
            </a:br>
            <a:r>
              <a:rPr lang="en-US" sz="3100" dirty="0"/>
              <a:t>Dues Campaign and Member Reconciliation</a:t>
            </a:r>
          </a:p>
        </p:txBody>
      </p:sp>
      <p:sp>
        <p:nvSpPr>
          <p:cNvPr id="3" name="Subtitle 2">
            <a:extLst>
              <a:ext uri="{FF2B5EF4-FFF2-40B4-BE49-F238E27FC236}">
                <a16:creationId xmlns:a16="http://schemas.microsoft.com/office/drawing/2014/main" id="{27F3D1B7-F321-2F44-96A5-28AFFEFC6530}"/>
              </a:ext>
            </a:extLst>
          </p:cNvPr>
          <p:cNvSpPr>
            <a:spLocks noGrp="1"/>
          </p:cNvSpPr>
          <p:nvPr>
            <p:ph type="subTitle" idx="1"/>
          </p:nvPr>
        </p:nvSpPr>
        <p:spPr>
          <a:xfrm>
            <a:off x="1767154" y="5644028"/>
            <a:ext cx="8900845" cy="490591"/>
          </a:xfrm>
        </p:spPr>
        <p:txBody>
          <a:bodyPr>
            <a:noAutofit/>
          </a:bodyPr>
          <a:lstStyle/>
          <a:p>
            <a:r>
              <a:rPr lang="en-US" sz="3200" b="1" i="1" dirty="0"/>
              <a:t>California Society</a:t>
            </a:r>
          </a:p>
        </p:txBody>
      </p:sp>
      <p:pic>
        <p:nvPicPr>
          <p:cNvPr id="6" name="Picture 5" descr="A close up of a sign&#10;&#10;Description automatically generated">
            <a:extLst>
              <a:ext uri="{FF2B5EF4-FFF2-40B4-BE49-F238E27FC236}">
                <a16:creationId xmlns:a16="http://schemas.microsoft.com/office/drawing/2014/main" id="{6241E873-317C-4FA8-8674-AEC2C0B388D4}"/>
              </a:ext>
            </a:extLst>
          </p:cNvPr>
          <p:cNvPicPr>
            <a:picLocks noChangeAspect="1"/>
          </p:cNvPicPr>
          <p:nvPr/>
        </p:nvPicPr>
        <p:blipFill>
          <a:blip r:embed="rId2"/>
          <a:stretch>
            <a:fillRect/>
          </a:stretch>
        </p:blipFill>
        <p:spPr>
          <a:xfrm>
            <a:off x="4496844" y="2055312"/>
            <a:ext cx="3218146" cy="3218146"/>
          </a:xfrm>
          <a:prstGeom prst="rect">
            <a:avLst/>
          </a:prstGeom>
        </p:spPr>
      </p:pic>
    </p:spTree>
    <p:extLst>
      <p:ext uri="{BB962C8B-B14F-4D97-AF65-F5344CB8AC3E}">
        <p14:creationId xmlns:p14="http://schemas.microsoft.com/office/powerpoint/2010/main" val="912421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8B02A-30BC-4640-8C61-C7FBCBC43783}"/>
              </a:ext>
            </a:extLst>
          </p:cNvPr>
          <p:cNvSpPr>
            <a:spLocks noGrp="1"/>
          </p:cNvSpPr>
          <p:nvPr>
            <p:ph type="title"/>
          </p:nvPr>
        </p:nvSpPr>
        <p:spPr>
          <a:xfrm>
            <a:off x="1006866" y="365125"/>
            <a:ext cx="10346933" cy="1325563"/>
          </a:xfrm>
        </p:spPr>
        <p:txBody>
          <a:bodyPr/>
          <a:lstStyle/>
          <a:p>
            <a:r>
              <a:rPr lang="en-US" b="1" dirty="0"/>
              <a:t>NSSAR Life Members</a:t>
            </a:r>
          </a:p>
        </p:txBody>
      </p:sp>
      <p:sp>
        <p:nvSpPr>
          <p:cNvPr id="3" name="Content Placeholder 2">
            <a:extLst>
              <a:ext uri="{FF2B5EF4-FFF2-40B4-BE49-F238E27FC236}">
                <a16:creationId xmlns:a16="http://schemas.microsoft.com/office/drawing/2014/main" id="{792578DA-1F0E-294F-8433-2ED00BB844B7}"/>
              </a:ext>
            </a:extLst>
          </p:cNvPr>
          <p:cNvSpPr>
            <a:spLocks noGrp="1"/>
          </p:cNvSpPr>
          <p:nvPr>
            <p:ph idx="1"/>
          </p:nvPr>
        </p:nvSpPr>
        <p:spPr>
          <a:xfrm>
            <a:off x="838200" y="1446963"/>
            <a:ext cx="10515600" cy="4730000"/>
          </a:xfrm>
        </p:spPr>
        <p:txBody>
          <a:bodyPr/>
          <a:lstStyle/>
          <a:p>
            <a:pPr marL="0" indent="0">
              <a:buNone/>
            </a:pPr>
            <a:r>
              <a:rPr lang="en-US" dirty="0"/>
              <a:t> </a:t>
            </a:r>
          </a:p>
        </p:txBody>
      </p:sp>
      <p:graphicFrame>
        <p:nvGraphicFramePr>
          <p:cNvPr id="5" name="Content Placeholder 3">
            <a:extLst>
              <a:ext uri="{FF2B5EF4-FFF2-40B4-BE49-F238E27FC236}">
                <a16:creationId xmlns:a16="http://schemas.microsoft.com/office/drawing/2014/main" id="{A8C4E414-0CB4-6C46-B214-690F8D13DC27}"/>
              </a:ext>
            </a:extLst>
          </p:cNvPr>
          <p:cNvGraphicFramePr>
            <a:graphicFrameLocks/>
          </p:cNvGraphicFramePr>
          <p:nvPr>
            <p:extLst>
              <p:ext uri="{D42A27DB-BD31-4B8C-83A1-F6EECF244321}">
                <p14:modId xmlns:p14="http://schemas.microsoft.com/office/powerpoint/2010/main" val="2337623421"/>
              </p:ext>
            </p:extLst>
          </p:nvPr>
        </p:nvGraphicFramePr>
        <p:xfrm>
          <a:off x="1006867" y="1690689"/>
          <a:ext cx="10346933" cy="4165595"/>
        </p:xfrm>
        <a:graphic>
          <a:graphicData uri="http://schemas.openxmlformats.org/drawingml/2006/table">
            <a:tbl>
              <a:tblPr>
                <a:tableStyleId>{5C22544A-7EE6-4342-B048-85BDC9FD1C3A}</a:tableStyleId>
              </a:tblPr>
              <a:tblGrid>
                <a:gridCol w="1420952">
                  <a:extLst>
                    <a:ext uri="{9D8B030D-6E8A-4147-A177-3AD203B41FA5}">
                      <a16:colId xmlns:a16="http://schemas.microsoft.com/office/drawing/2014/main" val="1479817433"/>
                    </a:ext>
                  </a:extLst>
                </a:gridCol>
                <a:gridCol w="1387597">
                  <a:extLst>
                    <a:ext uri="{9D8B030D-6E8A-4147-A177-3AD203B41FA5}">
                      <a16:colId xmlns:a16="http://schemas.microsoft.com/office/drawing/2014/main" val="4148947171"/>
                    </a:ext>
                  </a:extLst>
                </a:gridCol>
                <a:gridCol w="1947972">
                  <a:extLst>
                    <a:ext uri="{9D8B030D-6E8A-4147-A177-3AD203B41FA5}">
                      <a16:colId xmlns:a16="http://schemas.microsoft.com/office/drawing/2014/main" val="1833051041"/>
                    </a:ext>
                  </a:extLst>
                </a:gridCol>
                <a:gridCol w="1901274">
                  <a:extLst>
                    <a:ext uri="{9D8B030D-6E8A-4147-A177-3AD203B41FA5}">
                      <a16:colId xmlns:a16="http://schemas.microsoft.com/office/drawing/2014/main" val="1558798128"/>
                    </a:ext>
                  </a:extLst>
                </a:gridCol>
                <a:gridCol w="1420952">
                  <a:extLst>
                    <a:ext uri="{9D8B030D-6E8A-4147-A177-3AD203B41FA5}">
                      <a16:colId xmlns:a16="http://schemas.microsoft.com/office/drawing/2014/main" val="2394399209"/>
                    </a:ext>
                  </a:extLst>
                </a:gridCol>
                <a:gridCol w="2268186">
                  <a:extLst>
                    <a:ext uri="{9D8B030D-6E8A-4147-A177-3AD203B41FA5}">
                      <a16:colId xmlns:a16="http://schemas.microsoft.com/office/drawing/2014/main" val="1329025910"/>
                    </a:ext>
                  </a:extLst>
                </a:gridCol>
              </a:tblGrid>
              <a:tr h="213074">
                <a:tc gridSpan="6">
                  <a:txBody>
                    <a:bodyPr/>
                    <a:lstStyle/>
                    <a:p>
                      <a:pPr algn="ctr" fontAlgn="b"/>
                      <a:r>
                        <a:rPr lang="en-US" sz="900" u="none" strike="noStrike">
                          <a:effectLst/>
                        </a:rPr>
                        <a:t>NATIONAL LIFE MEMBERS DOCUMENTATION SHEET</a:t>
                      </a:r>
                      <a:endParaRPr lang="en-US" sz="900" b="1" i="0" u="none" strike="noStrike">
                        <a:effectLst/>
                        <a:latin typeface="Times New Roman" panose="02020603050405020304" pitchFamily="18"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30338663"/>
                  </a:ext>
                </a:extLst>
              </a:tr>
              <a:tr h="543337">
                <a:tc>
                  <a:txBody>
                    <a:bodyPr/>
                    <a:lstStyle/>
                    <a:p>
                      <a:pPr algn="ctr" fontAlgn="b"/>
                      <a:r>
                        <a:rPr lang="en-US" sz="900" u="none" strike="noStrike" dirty="0">
                          <a:effectLst/>
                        </a:rPr>
                        <a:t> </a:t>
                      </a:r>
                      <a:endParaRPr lang="en-US" sz="900" b="1" i="0" u="none" strike="noStrike" dirty="0">
                        <a:effectLst/>
                        <a:latin typeface="Times New Roman" panose="02020603050405020304" pitchFamily="18" charset="0"/>
                      </a:endParaRPr>
                    </a:p>
                  </a:txBody>
                  <a:tcPr marL="9525" marR="9525" marT="9525" marB="0" anchor="b"/>
                </a:tc>
                <a:tc>
                  <a:txBody>
                    <a:bodyPr/>
                    <a:lstStyle/>
                    <a:p>
                      <a:pPr algn="ctr" fontAlgn="b"/>
                      <a:r>
                        <a:rPr lang="en-US" sz="900" u="none" strike="noStrike">
                          <a:effectLst/>
                        </a:rPr>
                        <a:t>Society:</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r>
                        <a:rPr lang="en-US" sz="900" u="none" strike="noStrike">
                          <a:effectLst/>
                        </a:rPr>
                        <a:t>Master</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 </a:t>
                      </a:r>
                      <a:endParaRPr lang="en-US" sz="900" b="0" i="0" u="none" strike="noStrike">
                        <a:effectLst/>
                        <a:latin typeface="Times New Roman" panose="02020603050405020304" pitchFamily="18" charset="0"/>
                      </a:endParaRPr>
                    </a:p>
                  </a:txBody>
                  <a:tcPr marL="9525" marR="9525" marT="9525" marB="0" anchor="b"/>
                </a:tc>
                <a:tc>
                  <a:txBody>
                    <a:bodyPr/>
                    <a:lstStyle/>
                    <a:p>
                      <a:pPr algn="r" fontAlgn="b"/>
                      <a:r>
                        <a:rPr lang="en-US" sz="900" u="none" strike="noStrike">
                          <a:effectLst/>
                        </a:rPr>
                        <a:t>Reconciliation as of January 1,</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2021</a:t>
                      </a:r>
                      <a:endParaRPr lang="en-US" sz="900" b="1"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965305074"/>
                  </a:ext>
                </a:extLst>
              </a:tr>
              <a:tr h="213074">
                <a:tc>
                  <a:txBody>
                    <a:bodyPr/>
                    <a:lstStyle/>
                    <a:p>
                      <a:pPr algn="l" fontAlgn="b"/>
                      <a:r>
                        <a:rPr lang="en-US" sz="800" u="none" strike="noStrike">
                          <a:effectLst/>
                        </a:rPr>
                        <a:t> </a:t>
                      </a:r>
                      <a:endParaRPr lang="en-US" sz="800" b="0" i="0" u="none" strike="noStrike">
                        <a:solidFill>
                          <a:srgbClr val="FF0000"/>
                        </a:solidFill>
                        <a:effectLst/>
                        <a:latin typeface="Times New Roman" panose="02020603050405020304" pitchFamily="18" charset="0"/>
                      </a:endParaRPr>
                    </a:p>
                  </a:txBody>
                  <a:tcPr marL="171450" marR="9525" marT="9525" marB="0" anchor="b"/>
                </a:tc>
                <a:tc>
                  <a:txBody>
                    <a:bodyPr/>
                    <a:lstStyle/>
                    <a:p>
                      <a:pPr algn="l" fontAlgn="b"/>
                      <a:r>
                        <a:rPr lang="en-US" sz="900" u="none" strike="noStrike">
                          <a:effectLst/>
                        </a:rPr>
                        <a:t> </a:t>
                      </a:r>
                      <a:endParaRPr lang="en-US" sz="900" b="1" i="0" u="none" strike="noStrike">
                        <a:solidFill>
                          <a:srgbClr val="FF0000"/>
                        </a:solidFill>
                        <a:effectLst/>
                        <a:latin typeface="Times New Roman" panose="02020603050405020304" pitchFamily="18" charset="0"/>
                      </a:endParaRPr>
                    </a:p>
                  </a:txBody>
                  <a:tcPr marL="171450" marR="9525" marT="9525" marB="0" anchor="b"/>
                </a:tc>
                <a:tc>
                  <a:txBody>
                    <a:bodyPr/>
                    <a:lstStyle/>
                    <a:p>
                      <a:pPr algn="l" fontAlgn="b"/>
                      <a:r>
                        <a:rPr lang="en-US" sz="900" u="none" strike="noStrike">
                          <a:effectLst/>
                        </a:rPr>
                        <a:t> </a:t>
                      </a:r>
                      <a:endParaRPr lang="en-US" sz="900" b="1" i="0" u="none" strike="noStrike">
                        <a:solidFill>
                          <a:srgbClr val="FF0000"/>
                        </a:solidFill>
                        <a:effectLst/>
                        <a:latin typeface="Times New Roman" panose="02020603050405020304" pitchFamily="18" charset="0"/>
                      </a:endParaRPr>
                    </a:p>
                  </a:txBody>
                  <a:tcPr marL="171450" marR="9525" marT="9525" marB="0" anchor="b"/>
                </a:tc>
                <a:tc>
                  <a:txBody>
                    <a:bodyPr/>
                    <a:lstStyle/>
                    <a:p>
                      <a:pPr algn="l" fontAlgn="b"/>
                      <a:r>
                        <a:rPr lang="en-US" sz="900" u="none" strike="noStrike">
                          <a:effectLst/>
                        </a:rPr>
                        <a:t> </a:t>
                      </a:r>
                      <a:endParaRPr lang="en-US" sz="900" b="1" i="0" u="none" strike="noStrike">
                        <a:solidFill>
                          <a:srgbClr val="FF0000"/>
                        </a:solidFill>
                        <a:effectLst/>
                        <a:latin typeface="Times New Roman" panose="02020603050405020304" pitchFamily="18" charset="0"/>
                      </a:endParaRPr>
                    </a:p>
                  </a:txBody>
                  <a:tcPr marL="171450" marR="9525" marT="9525" marB="0" anchor="b"/>
                </a:tc>
                <a:tc>
                  <a:txBody>
                    <a:bodyPr/>
                    <a:lstStyle/>
                    <a:p>
                      <a:pPr algn="l" fontAlgn="b"/>
                      <a:r>
                        <a:rPr lang="en-US" sz="900" u="none" strike="noStrike">
                          <a:effectLst/>
                        </a:rPr>
                        <a:t> </a:t>
                      </a:r>
                      <a:endParaRPr lang="en-US" sz="900" b="1" i="0" u="none" strike="noStrike">
                        <a:solidFill>
                          <a:srgbClr val="FF0000"/>
                        </a:solidFill>
                        <a:effectLst/>
                        <a:latin typeface="Times New Roman" panose="02020603050405020304" pitchFamily="18" charset="0"/>
                      </a:endParaRPr>
                    </a:p>
                  </a:txBody>
                  <a:tcPr marL="171450" marR="9525" marT="9525" marB="0" anchor="b"/>
                </a:tc>
                <a:tc>
                  <a:txBody>
                    <a:bodyPr/>
                    <a:lstStyle/>
                    <a:p>
                      <a:pPr algn="l" fontAlgn="b"/>
                      <a:r>
                        <a:rPr lang="en-US" sz="900" u="none" strike="noStrike">
                          <a:effectLst/>
                        </a:rPr>
                        <a:t> </a:t>
                      </a:r>
                      <a:endParaRPr lang="en-US" sz="900" b="1" i="0" u="none" strike="noStrike">
                        <a:solidFill>
                          <a:srgbClr val="FF0000"/>
                        </a:solidFill>
                        <a:effectLst/>
                        <a:latin typeface="Times New Roman" panose="02020603050405020304" pitchFamily="18" charset="0"/>
                      </a:endParaRPr>
                    </a:p>
                  </a:txBody>
                  <a:tcPr marL="171450" marR="9525" marT="9525" marB="0" anchor="b"/>
                </a:tc>
                <a:extLst>
                  <a:ext uri="{0D108BD9-81ED-4DB2-BD59-A6C34878D82A}">
                    <a16:rowId xmlns:a16="http://schemas.microsoft.com/office/drawing/2014/main" val="1099459141"/>
                  </a:ext>
                </a:extLst>
              </a:tr>
              <a:tr h="213074">
                <a:tc gridSpan="6">
                  <a:txBody>
                    <a:bodyPr/>
                    <a:lstStyle/>
                    <a:p>
                      <a:pPr algn="ctr" fontAlgn="b"/>
                      <a:r>
                        <a:rPr lang="en-US" sz="900" u="none" strike="noStrike">
                          <a:effectLst/>
                        </a:rPr>
                        <a:t>Do not include CASSAR Life Members whose National dues are paid under the CASSAR LM Fund</a:t>
                      </a:r>
                      <a:endParaRPr lang="en-US" sz="900" b="1" i="1" u="none" strike="noStrike">
                        <a:solidFill>
                          <a:srgbClr val="993300"/>
                        </a:solidFill>
                        <a:effectLst/>
                        <a:latin typeface="Times New Roman" panose="02020603050405020304" pitchFamily="18"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7456798"/>
                  </a:ext>
                </a:extLst>
              </a:tr>
              <a:tr h="213074">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Nat'l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Natl Life #</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First Name</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Middle Name</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Last Name</a:t>
                      </a:r>
                      <a:endParaRPr lang="en-US" sz="900" b="1" i="0" u="sng"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327665696"/>
                  </a:ext>
                </a:extLst>
              </a:tr>
              <a:tr h="213074">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358089385"/>
                  </a:ext>
                </a:extLst>
              </a:tr>
              <a:tr h="213074">
                <a:tc>
                  <a:txBody>
                    <a:bodyPr/>
                    <a:lstStyle/>
                    <a:p>
                      <a:pPr algn="ctr" fontAlgn="b"/>
                      <a:r>
                        <a:rPr lang="en-US" sz="900" u="none" strike="noStrike">
                          <a:effectLst/>
                        </a:rPr>
                        <a:t>1</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4271005548"/>
                  </a:ext>
                </a:extLst>
              </a:tr>
              <a:tr h="213074">
                <a:tc>
                  <a:txBody>
                    <a:bodyPr/>
                    <a:lstStyle/>
                    <a:p>
                      <a:pPr algn="ctr" fontAlgn="b"/>
                      <a:r>
                        <a:rPr lang="en-US" sz="900" u="none" strike="noStrike">
                          <a:effectLst/>
                        </a:rPr>
                        <a:t>2</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1659422422"/>
                  </a:ext>
                </a:extLst>
              </a:tr>
              <a:tr h="213074">
                <a:tc>
                  <a:txBody>
                    <a:bodyPr/>
                    <a:lstStyle/>
                    <a:p>
                      <a:pPr algn="ctr" fontAlgn="b"/>
                      <a:r>
                        <a:rPr lang="en-US" sz="900" u="none" strike="noStrike">
                          <a:effectLst/>
                        </a:rPr>
                        <a:t>3</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3214283440"/>
                  </a:ext>
                </a:extLst>
              </a:tr>
              <a:tr h="213074">
                <a:tc>
                  <a:txBody>
                    <a:bodyPr/>
                    <a:lstStyle/>
                    <a:p>
                      <a:pPr algn="ctr" fontAlgn="b"/>
                      <a:r>
                        <a:rPr lang="en-US" sz="900" u="none" strike="noStrike">
                          <a:effectLst/>
                        </a:rPr>
                        <a:t>4</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3259015757"/>
                  </a:ext>
                </a:extLst>
              </a:tr>
              <a:tr h="213074">
                <a:tc>
                  <a:txBody>
                    <a:bodyPr/>
                    <a:lstStyle/>
                    <a:p>
                      <a:pPr algn="ctr" fontAlgn="b"/>
                      <a:r>
                        <a:rPr lang="en-US" sz="900" u="none" strike="noStrike">
                          <a:effectLst/>
                        </a:rPr>
                        <a:t>5</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234638572"/>
                  </a:ext>
                </a:extLst>
              </a:tr>
              <a:tr h="213074">
                <a:tc>
                  <a:txBody>
                    <a:bodyPr/>
                    <a:lstStyle/>
                    <a:p>
                      <a:pPr algn="ctr" fontAlgn="b"/>
                      <a:r>
                        <a:rPr lang="en-US" sz="900" u="none" strike="noStrike">
                          <a:effectLst/>
                        </a:rPr>
                        <a:t>6</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3424994639"/>
                  </a:ext>
                </a:extLst>
              </a:tr>
              <a:tr h="213074">
                <a:tc>
                  <a:txBody>
                    <a:bodyPr/>
                    <a:lstStyle/>
                    <a:p>
                      <a:pPr algn="ctr" fontAlgn="b"/>
                      <a:r>
                        <a:rPr lang="en-US" sz="900" u="none" strike="noStrike">
                          <a:effectLst/>
                        </a:rPr>
                        <a:t>7</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1805183516"/>
                  </a:ext>
                </a:extLst>
              </a:tr>
              <a:tr h="213074">
                <a:tc>
                  <a:txBody>
                    <a:bodyPr/>
                    <a:lstStyle/>
                    <a:p>
                      <a:pPr algn="ctr" fontAlgn="b"/>
                      <a:r>
                        <a:rPr lang="en-US" sz="900" u="none" strike="noStrike">
                          <a:effectLst/>
                        </a:rPr>
                        <a:t>8</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291873209"/>
                  </a:ext>
                </a:extLst>
              </a:tr>
              <a:tr h="213074">
                <a:tc>
                  <a:txBody>
                    <a:bodyPr/>
                    <a:lstStyle/>
                    <a:p>
                      <a:pPr algn="ctr" fontAlgn="b"/>
                      <a:r>
                        <a:rPr lang="en-US" sz="900" u="none" strike="noStrike">
                          <a:effectLst/>
                        </a:rPr>
                        <a:t>9</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3356350827"/>
                  </a:ext>
                </a:extLst>
              </a:tr>
              <a:tr h="213074">
                <a:tc>
                  <a:txBody>
                    <a:bodyPr/>
                    <a:lstStyle/>
                    <a:p>
                      <a:pPr algn="ctr" fontAlgn="b"/>
                      <a:r>
                        <a:rPr lang="en-US" sz="900" u="none" strike="noStrike">
                          <a:effectLst/>
                        </a:rPr>
                        <a:t>10</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728537138"/>
                  </a:ext>
                </a:extLst>
              </a:tr>
              <a:tr h="213074">
                <a:tc>
                  <a:txBody>
                    <a:bodyPr/>
                    <a:lstStyle/>
                    <a:p>
                      <a:pPr algn="ctr" fontAlgn="b"/>
                      <a:r>
                        <a:rPr lang="en-US" sz="900" u="none" strike="noStrike">
                          <a:effectLst/>
                        </a:rPr>
                        <a:t>11</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3298113096"/>
                  </a:ext>
                </a:extLst>
              </a:tr>
              <a:tr h="213074">
                <a:tc>
                  <a:txBody>
                    <a:bodyPr/>
                    <a:lstStyle/>
                    <a:p>
                      <a:pPr algn="ctr" fontAlgn="b"/>
                      <a:r>
                        <a:rPr lang="en-US" sz="900" u="none" strike="noStrike" dirty="0">
                          <a:effectLst/>
                        </a:rPr>
                        <a:t>12</a:t>
                      </a:r>
                      <a:endParaRPr lang="en-US" sz="900" b="1" i="0" u="none" strike="noStrike" dirty="0">
                        <a:effectLst/>
                        <a:latin typeface="Times New Roman" panose="02020603050405020304" pitchFamily="18" charset="0"/>
                      </a:endParaRPr>
                    </a:p>
                  </a:txBody>
                  <a:tcPr marL="9525" marR="9525" marT="9525" marB="0" anchor="b"/>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ctr"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3869728909"/>
                  </a:ext>
                </a:extLst>
              </a:tr>
            </a:tbl>
          </a:graphicData>
        </a:graphic>
      </p:graphicFrame>
    </p:spTree>
    <p:extLst>
      <p:ext uri="{BB962C8B-B14F-4D97-AF65-F5344CB8AC3E}">
        <p14:creationId xmlns:p14="http://schemas.microsoft.com/office/powerpoint/2010/main" val="871534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E6A91-1FFE-F54D-9668-63528B04820A}"/>
              </a:ext>
            </a:extLst>
          </p:cNvPr>
          <p:cNvSpPr>
            <a:spLocks noGrp="1"/>
          </p:cNvSpPr>
          <p:nvPr>
            <p:ph type="title"/>
          </p:nvPr>
        </p:nvSpPr>
        <p:spPr>
          <a:xfrm>
            <a:off x="928593" y="564366"/>
            <a:ext cx="10515600" cy="1325563"/>
          </a:xfrm>
        </p:spPr>
        <p:txBody>
          <a:bodyPr/>
          <a:lstStyle/>
          <a:p>
            <a:r>
              <a:rPr lang="en-US" dirty="0"/>
              <a:t>                    </a:t>
            </a:r>
            <a:r>
              <a:rPr lang="en-US" b="1" dirty="0"/>
              <a:t>Emeritus Members</a:t>
            </a:r>
          </a:p>
        </p:txBody>
      </p:sp>
      <p:pic>
        <p:nvPicPr>
          <p:cNvPr id="6" name="Picture 5" descr="A drawing of a flag&#10;&#10;Description automatically generated">
            <a:extLst>
              <a:ext uri="{FF2B5EF4-FFF2-40B4-BE49-F238E27FC236}">
                <a16:creationId xmlns:a16="http://schemas.microsoft.com/office/drawing/2014/main" id="{D61236E4-CEF7-42CE-A0A3-4665481CD93B}"/>
              </a:ext>
            </a:extLst>
          </p:cNvPr>
          <p:cNvPicPr>
            <a:picLocks noChangeAspect="1"/>
          </p:cNvPicPr>
          <p:nvPr/>
        </p:nvPicPr>
        <p:blipFill>
          <a:blip r:embed="rId2"/>
          <a:stretch>
            <a:fillRect/>
          </a:stretch>
        </p:blipFill>
        <p:spPr>
          <a:xfrm>
            <a:off x="1243963" y="500086"/>
            <a:ext cx="1428571" cy="1428571"/>
          </a:xfrm>
          <a:prstGeom prst="rect">
            <a:avLst/>
          </a:prstGeom>
        </p:spPr>
      </p:pic>
      <p:sp>
        <p:nvSpPr>
          <p:cNvPr id="3" name="Content Placeholder 2">
            <a:extLst>
              <a:ext uri="{FF2B5EF4-FFF2-40B4-BE49-F238E27FC236}">
                <a16:creationId xmlns:a16="http://schemas.microsoft.com/office/drawing/2014/main" id="{7D028CDB-127A-0B4A-BF26-FF287D9F27E2}"/>
              </a:ext>
            </a:extLst>
          </p:cNvPr>
          <p:cNvSpPr>
            <a:spLocks noGrp="1"/>
          </p:cNvSpPr>
          <p:nvPr>
            <p:ph idx="1"/>
          </p:nvPr>
        </p:nvSpPr>
        <p:spPr>
          <a:xfrm>
            <a:off x="838200" y="2289088"/>
            <a:ext cx="10515600" cy="4351338"/>
          </a:xfrm>
        </p:spPr>
        <p:txBody>
          <a:bodyPr/>
          <a:lstStyle/>
          <a:p>
            <a:pPr marL="0" indent="0">
              <a:buNone/>
            </a:pPr>
            <a:r>
              <a:rPr lang="en-US" b="1" dirty="0"/>
              <a:t>Emeritus</a:t>
            </a:r>
            <a:r>
              <a:rPr lang="en-US" sz="2800" b="1" dirty="0"/>
              <a:t> M</a:t>
            </a:r>
            <a:r>
              <a:rPr lang="en-US" b="1" dirty="0"/>
              <a:t>ember</a:t>
            </a:r>
            <a:r>
              <a:rPr lang="en-US" dirty="0"/>
              <a:t> is a member that has 50 years of paying dues to the Sons of the American Revolution. Emeritus status is based on the number of TOTAL years of Active membership of a member. They do NOT have to be continuous. </a:t>
            </a:r>
          </a:p>
          <a:p>
            <a:pPr marL="0" indent="0">
              <a:buNone/>
            </a:pPr>
            <a:br>
              <a:rPr lang="en-US" dirty="0"/>
            </a:br>
            <a:r>
              <a:rPr lang="en-US" dirty="0"/>
              <a:t>The California Society must apply to have a member designated as Emeritus Member. </a:t>
            </a:r>
          </a:p>
          <a:p>
            <a:pPr marL="0" indent="0">
              <a:buNone/>
            </a:pPr>
            <a:br>
              <a:rPr lang="en-US" dirty="0"/>
            </a:br>
            <a:r>
              <a:rPr lang="en-US" dirty="0"/>
              <a:t>The California Society pays no National dues for Emeritus Members.</a:t>
            </a:r>
          </a:p>
        </p:txBody>
      </p:sp>
    </p:spTree>
    <p:extLst>
      <p:ext uri="{BB962C8B-B14F-4D97-AF65-F5344CB8AC3E}">
        <p14:creationId xmlns:p14="http://schemas.microsoft.com/office/powerpoint/2010/main" val="4078187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06345-D276-D549-8914-E5A133CC8F9B}"/>
              </a:ext>
            </a:extLst>
          </p:cNvPr>
          <p:cNvSpPr>
            <a:spLocks noGrp="1"/>
          </p:cNvSpPr>
          <p:nvPr>
            <p:ph type="title"/>
          </p:nvPr>
        </p:nvSpPr>
        <p:spPr>
          <a:xfrm>
            <a:off x="924674" y="365125"/>
            <a:ext cx="10429126" cy="1325563"/>
          </a:xfrm>
        </p:spPr>
        <p:txBody>
          <a:bodyPr>
            <a:normAutofit/>
          </a:bodyPr>
          <a:lstStyle/>
          <a:p>
            <a:r>
              <a:rPr lang="en-US" b="1" dirty="0"/>
              <a:t>Emeritus</a:t>
            </a:r>
            <a:r>
              <a:rPr lang="en-US" sz="4400" b="1" dirty="0"/>
              <a:t> </a:t>
            </a:r>
            <a:r>
              <a:rPr lang="en-US" b="1" dirty="0"/>
              <a:t>Lifetime Members </a:t>
            </a:r>
            <a:r>
              <a:rPr lang="en-US" sz="2700" b="1" dirty="0"/>
              <a:t>(50 years continuous service) </a:t>
            </a:r>
            <a:endParaRPr lang="en-US" dirty="0"/>
          </a:p>
        </p:txBody>
      </p:sp>
      <p:graphicFrame>
        <p:nvGraphicFramePr>
          <p:cNvPr id="5" name="Content Placeholder 3">
            <a:extLst>
              <a:ext uri="{FF2B5EF4-FFF2-40B4-BE49-F238E27FC236}">
                <a16:creationId xmlns:a16="http://schemas.microsoft.com/office/drawing/2014/main" id="{13BC5E81-187C-8145-934A-DDFD19AA0627}"/>
              </a:ext>
            </a:extLst>
          </p:cNvPr>
          <p:cNvGraphicFramePr>
            <a:graphicFrameLocks/>
          </p:cNvGraphicFramePr>
          <p:nvPr>
            <p:extLst>
              <p:ext uri="{D42A27DB-BD31-4B8C-83A1-F6EECF244321}">
                <p14:modId xmlns:p14="http://schemas.microsoft.com/office/powerpoint/2010/main" val="2674984579"/>
              </p:ext>
            </p:extLst>
          </p:nvPr>
        </p:nvGraphicFramePr>
        <p:xfrm>
          <a:off x="924674" y="1557496"/>
          <a:ext cx="10515600" cy="4935381"/>
        </p:xfrm>
        <a:graphic>
          <a:graphicData uri="http://schemas.openxmlformats.org/drawingml/2006/table">
            <a:tbl>
              <a:tblPr>
                <a:tableStyleId>{5C22544A-7EE6-4342-B048-85BDC9FD1C3A}</a:tableStyleId>
              </a:tblPr>
              <a:tblGrid>
                <a:gridCol w="502035">
                  <a:extLst>
                    <a:ext uri="{9D8B030D-6E8A-4147-A177-3AD203B41FA5}">
                      <a16:colId xmlns:a16="http://schemas.microsoft.com/office/drawing/2014/main" val="1204835856"/>
                    </a:ext>
                  </a:extLst>
                </a:gridCol>
                <a:gridCol w="827680">
                  <a:extLst>
                    <a:ext uri="{9D8B030D-6E8A-4147-A177-3AD203B41FA5}">
                      <a16:colId xmlns:a16="http://schemas.microsoft.com/office/drawing/2014/main" val="93021014"/>
                    </a:ext>
                  </a:extLst>
                </a:gridCol>
                <a:gridCol w="1804612">
                  <a:extLst>
                    <a:ext uri="{9D8B030D-6E8A-4147-A177-3AD203B41FA5}">
                      <a16:colId xmlns:a16="http://schemas.microsoft.com/office/drawing/2014/main" val="3785958099"/>
                    </a:ext>
                  </a:extLst>
                </a:gridCol>
                <a:gridCol w="2808683">
                  <a:extLst>
                    <a:ext uri="{9D8B030D-6E8A-4147-A177-3AD203B41FA5}">
                      <a16:colId xmlns:a16="http://schemas.microsoft.com/office/drawing/2014/main" val="4098113967"/>
                    </a:ext>
                  </a:extLst>
                </a:gridCol>
                <a:gridCol w="1696064">
                  <a:extLst>
                    <a:ext uri="{9D8B030D-6E8A-4147-A177-3AD203B41FA5}">
                      <a16:colId xmlns:a16="http://schemas.microsoft.com/office/drawing/2014/main" val="448367360"/>
                    </a:ext>
                  </a:extLst>
                </a:gridCol>
                <a:gridCol w="1194030">
                  <a:extLst>
                    <a:ext uri="{9D8B030D-6E8A-4147-A177-3AD203B41FA5}">
                      <a16:colId xmlns:a16="http://schemas.microsoft.com/office/drawing/2014/main" val="2281251437"/>
                    </a:ext>
                  </a:extLst>
                </a:gridCol>
                <a:gridCol w="1682496">
                  <a:extLst>
                    <a:ext uri="{9D8B030D-6E8A-4147-A177-3AD203B41FA5}">
                      <a16:colId xmlns:a16="http://schemas.microsoft.com/office/drawing/2014/main" val="3969676514"/>
                    </a:ext>
                  </a:extLst>
                </a:gridCol>
              </a:tblGrid>
              <a:tr h="278049">
                <a:tc gridSpan="5">
                  <a:txBody>
                    <a:bodyPr/>
                    <a:lstStyle/>
                    <a:p>
                      <a:pPr algn="ctr" fontAlgn="b"/>
                      <a:r>
                        <a:rPr lang="en-US" sz="900" u="sng" strike="noStrike" dirty="0">
                          <a:effectLst/>
                        </a:rPr>
                        <a:t>EMERITUS MEMBERS DOCUMENTATION SHEET</a:t>
                      </a:r>
                      <a:endParaRPr lang="en-US" sz="900" b="1" i="0" u="sng" strike="noStrike" dirty="0">
                        <a:effectLst/>
                        <a:latin typeface="Times New Roman" panose="02020603050405020304" pitchFamily="18"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013783522"/>
                  </a:ext>
                </a:extLst>
              </a:tr>
              <a:tr h="278049">
                <a:tc>
                  <a:txBody>
                    <a:bodyPr/>
                    <a:lstStyle/>
                    <a:p>
                      <a:pPr algn="ctr" fontAlgn="b"/>
                      <a:r>
                        <a:rPr lang="en-US" sz="900" u="none" strike="noStrike">
                          <a:effectLst/>
                        </a:rPr>
                        <a:t> </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r>
                        <a:rPr lang="en-US" sz="900" u="none" strike="noStrike">
                          <a:effectLst/>
                        </a:rPr>
                        <a:t>Society:</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Master</a:t>
                      </a:r>
                      <a:endParaRPr lang="en-US" sz="900" b="1" i="0" u="none" strike="noStrike">
                        <a:effectLst/>
                        <a:latin typeface="Times New Roman" panose="02020603050405020304" pitchFamily="18" charset="0"/>
                      </a:endParaRPr>
                    </a:p>
                  </a:txBody>
                  <a:tcPr marL="9525" marR="9525" marT="9525" marB="0" anchor="b"/>
                </a:tc>
                <a:tc>
                  <a:txBody>
                    <a:bodyPr/>
                    <a:lstStyle/>
                    <a:p>
                      <a:pPr algn="r" fontAlgn="b"/>
                      <a:r>
                        <a:rPr lang="en-US" sz="900" u="none" strike="noStrike" dirty="0">
                          <a:effectLst/>
                        </a:rPr>
                        <a:t>Reconciliation as of January 1,</a:t>
                      </a:r>
                      <a:endParaRPr lang="en-US" sz="900" b="1" i="0" u="none" strike="noStrike" dirty="0">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2021</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19597368"/>
                  </a:ext>
                </a:extLst>
              </a:tr>
              <a:tr h="278049">
                <a:tc gridSpan="5">
                  <a:txBody>
                    <a:bodyPr/>
                    <a:lstStyle/>
                    <a:p>
                      <a:pPr algn="ctr" fontAlgn="b"/>
                      <a:r>
                        <a:rPr lang="en-US" sz="900" u="none" strike="noStrike">
                          <a:effectLst/>
                        </a:rPr>
                        <a:t>Emeritus members are compatriots who have paid dues in at least 50 years</a:t>
                      </a:r>
                      <a:endParaRPr lang="en-US" sz="900" b="1" i="1" u="none" strike="noStrike">
                        <a:solidFill>
                          <a:srgbClr val="993300"/>
                        </a:solidFill>
                        <a:effectLst/>
                        <a:latin typeface="Times New Roman" panose="02020603050405020304" pitchFamily="18"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831593104"/>
                  </a:ext>
                </a:extLst>
              </a:tr>
              <a:tr h="278049">
                <a:tc>
                  <a:txBody>
                    <a:bodyPr/>
                    <a:lstStyle/>
                    <a:p>
                      <a:pPr algn="ctr" fontAlgn="b"/>
                      <a:r>
                        <a:rPr lang="en-US" sz="900" u="none" strike="noStrike">
                          <a:effectLst/>
                        </a:rPr>
                        <a:t> </a:t>
                      </a:r>
                      <a:endParaRPr lang="en-US" sz="900" b="1" i="1" u="none" strike="noStrike">
                        <a:solidFill>
                          <a:srgbClr val="993300"/>
                        </a:solidFill>
                        <a:effectLst/>
                        <a:latin typeface="Times New Roman" panose="02020603050405020304" pitchFamily="18" charset="0"/>
                      </a:endParaRPr>
                    </a:p>
                  </a:txBody>
                  <a:tcPr marL="9525" marR="9525" marT="9525" marB="0" anchor="b"/>
                </a:tc>
                <a:tc>
                  <a:txBody>
                    <a:bodyPr/>
                    <a:lstStyle/>
                    <a:p>
                      <a:pPr algn="ctr" fontAlgn="b"/>
                      <a:r>
                        <a:rPr lang="en-US" sz="900" u="none" strike="noStrike">
                          <a:effectLst/>
                        </a:rPr>
                        <a:t> </a:t>
                      </a:r>
                      <a:endParaRPr lang="en-US" sz="900" b="0" i="0" u="none" strike="noStrike">
                        <a:solidFill>
                          <a:srgbClr val="993300"/>
                        </a:solidFill>
                        <a:effectLst/>
                        <a:latin typeface="Arial" panose="020B0604020202020204" pitchFamily="34" charset="0"/>
                      </a:endParaRPr>
                    </a:p>
                  </a:txBody>
                  <a:tcPr marL="9525" marR="9525" marT="9525" marB="0" anchor="b"/>
                </a:tc>
                <a:tc>
                  <a:txBody>
                    <a:bodyPr/>
                    <a:lstStyle/>
                    <a:p>
                      <a:pPr algn="l" fontAlgn="b"/>
                      <a:r>
                        <a:rPr lang="en-US" sz="900" u="none" strike="noStrike">
                          <a:effectLst/>
                        </a:rPr>
                        <a:t> </a:t>
                      </a:r>
                      <a:endParaRPr lang="en-US" sz="900" b="0" i="0" u="none" strike="noStrike">
                        <a:solidFill>
                          <a:srgbClr val="993300"/>
                        </a:solidFill>
                        <a:effectLst/>
                        <a:latin typeface="Arial" panose="020B0604020202020204" pitchFamily="34" charset="0"/>
                      </a:endParaRPr>
                    </a:p>
                  </a:txBody>
                  <a:tcPr marL="9525" marR="9525" marT="9525" marB="0" anchor="b"/>
                </a:tc>
                <a:tc>
                  <a:txBody>
                    <a:bodyPr/>
                    <a:lstStyle/>
                    <a:p>
                      <a:pPr algn="l" fontAlgn="b"/>
                      <a:r>
                        <a:rPr lang="en-US" sz="900" u="none" strike="noStrike">
                          <a:effectLst/>
                        </a:rPr>
                        <a:t> </a:t>
                      </a:r>
                      <a:endParaRPr lang="en-US" sz="900" b="0" i="0" u="none" strike="noStrike">
                        <a:solidFill>
                          <a:srgbClr val="993300"/>
                        </a:solidFill>
                        <a:effectLst/>
                        <a:latin typeface="Arial" panose="020B0604020202020204" pitchFamily="34" charset="0"/>
                      </a:endParaRPr>
                    </a:p>
                  </a:txBody>
                  <a:tcPr marL="9525" marR="9525" marT="9525" marB="0" anchor="b"/>
                </a:tc>
                <a:tc>
                  <a:txBody>
                    <a:bodyPr/>
                    <a:lstStyle/>
                    <a:p>
                      <a:pPr algn="l" fontAlgn="b"/>
                      <a:r>
                        <a:rPr lang="en-US" sz="900" u="none" strike="noStrike">
                          <a:effectLst/>
                        </a:rPr>
                        <a:t> </a:t>
                      </a:r>
                      <a:endParaRPr lang="en-US" sz="900" b="0" i="0" u="none" strike="noStrike">
                        <a:solidFill>
                          <a:srgbClr val="993300"/>
                        </a:solidFill>
                        <a:effectLst/>
                        <a:latin typeface="Arial" panose="020B0604020202020204" pitchFamily="34" charset="0"/>
                      </a:endParaRPr>
                    </a:p>
                  </a:txBody>
                  <a:tcPr marL="9525" marR="9525" marT="9525" marB="0" anchor="b"/>
                </a:tc>
                <a:tc>
                  <a:txBody>
                    <a:bodyPr/>
                    <a:lstStyle/>
                    <a:p>
                      <a:pPr algn="l" fontAlgn="b"/>
                      <a:r>
                        <a:rPr lang="en-US" sz="900" u="sng" strike="noStrike">
                          <a:effectLst/>
                        </a:rPr>
                        <a:t>CASSAR LM</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978769389"/>
                  </a:ext>
                </a:extLst>
              </a:tr>
              <a:tr h="278049">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Nat'l #</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First Name</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Middle Name</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Last Name</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  Y or N</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Chapter</a:t>
                      </a:r>
                      <a:endParaRPr lang="en-US" sz="900" b="1" i="0" u="sng"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94919216"/>
                  </a:ext>
                </a:extLst>
              </a:tr>
              <a:tr h="301221">
                <a:tc>
                  <a:txBody>
                    <a:bodyPr/>
                    <a:lstStyle/>
                    <a:p>
                      <a:pPr algn="ctr" fontAlgn="b"/>
                      <a:r>
                        <a:rPr lang="en-US" sz="900" u="none" strike="noStrike">
                          <a:effectLst/>
                        </a:rPr>
                        <a:t>1</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645784160"/>
                  </a:ext>
                </a:extLst>
              </a:tr>
              <a:tr h="301221">
                <a:tc>
                  <a:txBody>
                    <a:bodyPr/>
                    <a:lstStyle/>
                    <a:p>
                      <a:pPr algn="ctr" fontAlgn="b"/>
                      <a:r>
                        <a:rPr lang="en-US" sz="900" u="none" strike="noStrike">
                          <a:effectLst/>
                        </a:rPr>
                        <a:t>2</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47145348"/>
                  </a:ext>
                </a:extLst>
              </a:tr>
              <a:tr h="301221">
                <a:tc>
                  <a:txBody>
                    <a:bodyPr/>
                    <a:lstStyle/>
                    <a:p>
                      <a:pPr algn="ctr" fontAlgn="b"/>
                      <a:r>
                        <a:rPr lang="en-US" sz="900" u="none" strike="noStrike">
                          <a:effectLst/>
                        </a:rPr>
                        <a:t>3</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44078747"/>
                  </a:ext>
                </a:extLst>
              </a:tr>
              <a:tr h="301221">
                <a:tc>
                  <a:txBody>
                    <a:bodyPr/>
                    <a:lstStyle/>
                    <a:p>
                      <a:pPr algn="ctr" fontAlgn="b"/>
                      <a:r>
                        <a:rPr lang="en-US" sz="900" u="none" strike="noStrike">
                          <a:effectLst/>
                        </a:rPr>
                        <a:t>4</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44445109"/>
                  </a:ext>
                </a:extLst>
              </a:tr>
              <a:tr h="278049">
                <a:tc>
                  <a:txBody>
                    <a:bodyPr/>
                    <a:lstStyle/>
                    <a:p>
                      <a:pPr algn="ctr" fontAlgn="b"/>
                      <a:r>
                        <a:rPr lang="en-US" sz="900" u="none" strike="noStrike">
                          <a:effectLst/>
                        </a:rPr>
                        <a:t>5</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190003457"/>
                  </a:ext>
                </a:extLst>
              </a:tr>
              <a:tr h="278049">
                <a:tc>
                  <a:txBody>
                    <a:bodyPr/>
                    <a:lstStyle/>
                    <a:p>
                      <a:pPr algn="ctr" fontAlgn="b"/>
                      <a:r>
                        <a:rPr lang="en-US" sz="900" u="none" strike="noStrike">
                          <a:effectLst/>
                        </a:rPr>
                        <a:t>6</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67036162"/>
                  </a:ext>
                </a:extLst>
              </a:tr>
              <a:tr h="278049">
                <a:tc>
                  <a:txBody>
                    <a:bodyPr/>
                    <a:lstStyle/>
                    <a:p>
                      <a:pPr algn="ctr" fontAlgn="b"/>
                      <a:r>
                        <a:rPr lang="en-US" sz="900" u="none" strike="noStrike">
                          <a:effectLst/>
                        </a:rPr>
                        <a:t>7</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l" fontAlgn="ctr"/>
                      <a:endParaRPr lang="en-US" sz="900" b="0" i="0" u="none" strike="noStrike">
                        <a:effectLst/>
                        <a:latin typeface="Arial" panose="020B0604020202020204" pitchFamily="34" charset="0"/>
                      </a:endParaRPr>
                    </a:p>
                  </a:txBody>
                  <a:tcPr marL="9525" marR="9525" marT="9525" marB="0" anchor="ctr"/>
                </a:tc>
                <a:tc>
                  <a:txBody>
                    <a:bodyPr/>
                    <a:lstStyle/>
                    <a:p>
                      <a:pPr algn="l" fontAlgn="ctr"/>
                      <a:endParaRPr lang="en-US" sz="900" b="0" i="0" u="none" strike="noStrike">
                        <a:effectLst/>
                        <a:latin typeface="Arial" panose="020B0604020202020204" pitchFamily="34" charset="0"/>
                      </a:endParaRPr>
                    </a:p>
                  </a:txBody>
                  <a:tcPr marL="9525" marR="9525" marT="9525" marB="0" anchor="ctr"/>
                </a:tc>
                <a:tc>
                  <a:txBody>
                    <a:bodyPr/>
                    <a:lstStyle/>
                    <a:p>
                      <a:pPr algn="l" fontAlgn="ctr"/>
                      <a:endParaRPr lang="en-US" sz="900" b="0" i="0" u="none" strike="noStrike">
                        <a:effectLst/>
                        <a:latin typeface="Arial" panose="020B0604020202020204" pitchFamily="34" charset="0"/>
                      </a:endParaRPr>
                    </a:p>
                  </a:txBody>
                  <a:tcPr marL="9525" marR="9525" marT="9525" marB="0" anchor="ctr"/>
                </a:tc>
                <a:tc>
                  <a:txBody>
                    <a:bodyPr/>
                    <a:lstStyle/>
                    <a:p>
                      <a:pPr algn="l" fontAlgn="ctr"/>
                      <a:endParaRPr lang="en-US" sz="900" b="0" i="0" u="none" strike="noStrike">
                        <a:effectLst/>
                        <a:latin typeface="Arial" panose="020B0604020202020204" pitchFamily="34" charset="0"/>
                      </a:endParaRPr>
                    </a:p>
                  </a:txBody>
                  <a:tcPr marL="9525" marR="9525" marT="9525" marB="0" anchor="ctr"/>
                </a:tc>
                <a:tc>
                  <a:txBody>
                    <a:bodyPr/>
                    <a:lstStyle/>
                    <a:p>
                      <a:pPr algn="l" fontAlgn="ctr"/>
                      <a:endParaRPr lang="en-US" sz="9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698876209"/>
                  </a:ext>
                </a:extLst>
              </a:tr>
              <a:tr h="301221">
                <a:tc>
                  <a:txBody>
                    <a:bodyPr/>
                    <a:lstStyle/>
                    <a:p>
                      <a:pPr algn="ctr" fontAlgn="b"/>
                      <a:r>
                        <a:rPr lang="en-US" sz="900" u="none" strike="noStrike">
                          <a:effectLst/>
                        </a:rPr>
                        <a:t>8</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85670555"/>
                  </a:ext>
                </a:extLst>
              </a:tr>
              <a:tr h="301221">
                <a:tc>
                  <a:txBody>
                    <a:bodyPr/>
                    <a:lstStyle/>
                    <a:p>
                      <a:pPr algn="ctr" fontAlgn="b"/>
                      <a:r>
                        <a:rPr lang="en-US" sz="900" u="none" strike="noStrike">
                          <a:effectLst/>
                        </a:rPr>
                        <a:t>9</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652220699"/>
                  </a:ext>
                </a:extLst>
              </a:tr>
              <a:tr h="301221">
                <a:tc>
                  <a:txBody>
                    <a:bodyPr/>
                    <a:lstStyle/>
                    <a:p>
                      <a:pPr algn="ctr" fontAlgn="b"/>
                      <a:r>
                        <a:rPr lang="en-US" sz="900" u="none" strike="noStrike">
                          <a:effectLst/>
                        </a:rPr>
                        <a:t>10</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1000" b="0"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210055662"/>
                  </a:ext>
                </a:extLst>
              </a:tr>
              <a:tr h="301221">
                <a:tc>
                  <a:txBody>
                    <a:bodyPr/>
                    <a:lstStyle/>
                    <a:p>
                      <a:pPr algn="ctr" fontAlgn="b"/>
                      <a:r>
                        <a:rPr lang="en-US" sz="900" u="none" strike="noStrike">
                          <a:effectLst/>
                        </a:rPr>
                        <a:t>11</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1000" b="0"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64213994"/>
                  </a:ext>
                </a:extLst>
              </a:tr>
              <a:tr h="301221">
                <a:tc>
                  <a:txBody>
                    <a:bodyPr/>
                    <a:lstStyle/>
                    <a:p>
                      <a:pPr algn="ctr" fontAlgn="b"/>
                      <a:r>
                        <a:rPr lang="en-US" sz="900" u="none" strike="noStrike">
                          <a:effectLst/>
                        </a:rPr>
                        <a:t>12</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1000" b="0"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dirty="0">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294007348"/>
                  </a:ext>
                </a:extLst>
              </a:tr>
            </a:tbl>
          </a:graphicData>
        </a:graphic>
      </p:graphicFrame>
    </p:spTree>
    <p:extLst>
      <p:ext uri="{BB962C8B-B14F-4D97-AF65-F5344CB8AC3E}">
        <p14:creationId xmlns:p14="http://schemas.microsoft.com/office/powerpoint/2010/main" val="4083140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65DB7-FA3D-E749-8476-A8BE8287D6BD}"/>
              </a:ext>
            </a:extLst>
          </p:cNvPr>
          <p:cNvSpPr>
            <a:spLocks noGrp="1"/>
          </p:cNvSpPr>
          <p:nvPr>
            <p:ph type="title"/>
          </p:nvPr>
        </p:nvSpPr>
        <p:spPr>
          <a:xfrm>
            <a:off x="799563" y="571189"/>
            <a:ext cx="10515600" cy="1325563"/>
          </a:xfrm>
        </p:spPr>
        <p:txBody>
          <a:bodyPr/>
          <a:lstStyle/>
          <a:p>
            <a:r>
              <a:rPr lang="en-US" dirty="0"/>
              <a:t>                     </a:t>
            </a:r>
            <a:r>
              <a:rPr lang="en-US" b="1" dirty="0"/>
              <a:t>Memorial Members</a:t>
            </a:r>
          </a:p>
        </p:txBody>
      </p:sp>
      <p:pic>
        <p:nvPicPr>
          <p:cNvPr id="5" name="Content Placeholder 4">
            <a:extLst>
              <a:ext uri="{FF2B5EF4-FFF2-40B4-BE49-F238E27FC236}">
                <a16:creationId xmlns:a16="http://schemas.microsoft.com/office/drawing/2014/main" id="{5FE91310-B607-9F4F-99DF-565A18699755}"/>
              </a:ext>
            </a:extLst>
          </p:cNvPr>
          <p:cNvPicPr>
            <a:picLocks noGrp="1" noChangeAspect="1"/>
          </p:cNvPicPr>
          <p:nvPr>
            <p:ph idx="1"/>
          </p:nvPr>
        </p:nvPicPr>
        <p:blipFill>
          <a:blip r:embed="rId2"/>
          <a:stretch>
            <a:fillRect/>
          </a:stretch>
        </p:blipFill>
        <p:spPr>
          <a:xfrm>
            <a:off x="1572296" y="365125"/>
            <a:ext cx="482505" cy="1325563"/>
          </a:xfrm>
        </p:spPr>
      </p:pic>
      <p:sp>
        <p:nvSpPr>
          <p:cNvPr id="6" name="Rectangle 5">
            <a:extLst>
              <a:ext uri="{FF2B5EF4-FFF2-40B4-BE49-F238E27FC236}">
                <a16:creationId xmlns:a16="http://schemas.microsoft.com/office/drawing/2014/main" id="{215CD9AC-4CB9-D74D-BA51-C431AB7C58CA}"/>
              </a:ext>
            </a:extLst>
          </p:cNvPr>
          <p:cNvSpPr/>
          <p:nvPr/>
        </p:nvSpPr>
        <p:spPr>
          <a:xfrm>
            <a:off x="838200" y="2004646"/>
            <a:ext cx="10697308" cy="4524315"/>
          </a:xfrm>
          <a:prstGeom prst="rect">
            <a:avLst/>
          </a:prstGeom>
        </p:spPr>
        <p:txBody>
          <a:bodyPr wrap="square">
            <a:spAutoFit/>
          </a:bodyPr>
          <a:lstStyle/>
          <a:p>
            <a:r>
              <a:rPr lang="en-US" sz="3600" dirty="0"/>
              <a:t>Some Chapters have submitted new member applications this past year and in previous years to have members parents or grandparent be admitted as a Memorial Member of the  National Society.</a:t>
            </a:r>
          </a:p>
          <a:p>
            <a:endParaRPr lang="en-US" sz="3600" dirty="0"/>
          </a:p>
          <a:p>
            <a:r>
              <a:rPr lang="en-US" sz="3600" dirty="0"/>
              <a:t>A Memorial Member is not an active member and should be </a:t>
            </a:r>
            <a:r>
              <a:rPr lang="en-US" sz="3600" u="sng" dirty="0"/>
              <a:t>listed as a deceased member of the chapter</a:t>
            </a:r>
            <a:r>
              <a:rPr lang="en-US" sz="3600" dirty="0"/>
              <a:t> so the member can be removed from the roster.</a:t>
            </a:r>
          </a:p>
        </p:txBody>
      </p:sp>
    </p:spTree>
    <p:extLst>
      <p:ext uri="{BB962C8B-B14F-4D97-AF65-F5344CB8AC3E}">
        <p14:creationId xmlns:p14="http://schemas.microsoft.com/office/powerpoint/2010/main" val="3206957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B0932-96EF-ED46-A0DD-BDED5897146D}"/>
              </a:ext>
            </a:extLst>
          </p:cNvPr>
          <p:cNvSpPr>
            <a:spLocks noGrp="1"/>
          </p:cNvSpPr>
          <p:nvPr>
            <p:ph type="title"/>
          </p:nvPr>
        </p:nvSpPr>
        <p:spPr>
          <a:xfrm>
            <a:off x="529106" y="558310"/>
            <a:ext cx="10515600" cy="1325563"/>
          </a:xfrm>
        </p:spPr>
        <p:txBody>
          <a:bodyPr/>
          <a:lstStyle/>
          <a:p>
            <a:r>
              <a:rPr lang="en-US" dirty="0"/>
              <a:t>                           </a:t>
            </a:r>
            <a:r>
              <a:rPr lang="en-US" b="1" dirty="0"/>
              <a:t>Chapter Rosters</a:t>
            </a:r>
          </a:p>
        </p:txBody>
      </p:sp>
      <p:pic>
        <p:nvPicPr>
          <p:cNvPr id="5" name="Content Placeholder 4">
            <a:extLst>
              <a:ext uri="{FF2B5EF4-FFF2-40B4-BE49-F238E27FC236}">
                <a16:creationId xmlns:a16="http://schemas.microsoft.com/office/drawing/2014/main" id="{3EC32D17-1205-0B41-899D-F40728FD1422}"/>
              </a:ext>
            </a:extLst>
          </p:cNvPr>
          <p:cNvPicPr>
            <a:picLocks noGrp="1" noChangeAspect="1"/>
          </p:cNvPicPr>
          <p:nvPr>
            <p:ph idx="1"/>
          </p:nvPr>
        </p:nvPicPr>
        <p:blipFill>
          <a:blip r:embed="rId2"/>
          <a:stretch>
            <a:fillRect/>
          </a:stretch>
        </p:blipFill>
        <p:spPr>
          <a:xfrm>
            <a:off x="709410" y="470964"/>
            <a:ext cx="3100754" cy="1438179"/>
          </a:xfrm>
        </p:spPr>
      </p:pic>
      <p:sp>
        <p:nvSpPr>
          <p:cNvPr id="6" name="Rectangle 5">
            <a:extLst>
              <a:ext uri="{FF2B5EF4-FFF2-40B4-BE49-F238E27FC236}">
                <a16:creationId xmlns:a16="http://schemas.microsoft.com/office/drawing/2014/main" id="{10FD5645-9A8D-294A-8724-0086D70F0550}"/>
              </a:ext>
            </a:extLst>
          </p:cNvPr>
          <p:cNvSpPr/>
          <p:nvPr/>
        </p:nvSpPr>
        <p:spPr>
          <a:xfrm>
            <a:off x="1066800" y="2192215"/>
            <a:ext cx="9988062" cy="3970318"/>
          </a:xfrm>
          <a:prstGeom prst="rect">
            <a:avLst/>
          </a:prstGeom>
        </p:spPr>
        <p:txBody>
          <a:bodyPr wrap="square">
            <a:spAutoFit/>
          </a:bodyPr>
          <a:lstStyle/>
          <a:p>
            <a:r>
              <a:rPr lang="en-US" sz="3600" dirty="0"/>
              <a:t>Chapters are required to submit a </a:t>
            </a:r>
            <a:r>
              <a:rPr lang="en-US" sz="3600" b="1" dirty="0"/>
              <a:t>2020</a:t>
            </a:r>
            <a:r>
              <a:rPr lang="en-US" sz="3600" dirty="0"/>
              <a:t> membership roster and a </a:t>
            </a:r>
            <a:r>
              <a:rPr lang="en-US" sz="3600" b="1" dirty="0"/>
              <a:t>2021</a:t>
            </a:r>
            <a:r>
              <a:rPr lang="en-US" sz="3600" dirty="0"/>
              <a:t> membership roster.</a:t>
            </a:r>
          </a:p>
          <a:p>
            <a:endParaRPr lang="en-US" sz="3600" dirty="0"/>
          </a:p>
          <a:p>
            <a:r>
              <a:rPr lang="en-US" sz="3600" b="1" dirty="0"/>
              <a:t>WHY?</a:t>
            </a:r>
          </a:p>
          <a:p>
            <a:endParaRPr lang="en-US" sz="3600" dirty="0"/>
          </a:p>
          <a:p>
            <a:r>
              <a:rPr lang="en-US" sz="3600" dirty="0"/>
              <a:t>The only way to cross check the membership of the society is to have a past roster and a current roster.</a:t>
            </a:r>
          </a:p>
        </p:txBody>
      </p:sp>
    </p:spTree>
    <p:extLst>
      <p:ext uri="{BB962C8B-B14F-4D97-AF65-F5344CB8AC3E}">
        <p14:creationId xmlns:p14="http://schemas.microsoft.com/office/powerpoint/2010/main" val="4087165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A37CB-DC57-1A4A-89FF-3329E6FD4CCC}"/>
              </a:ext>
            </a:extLst>
          </p:cNvPr>
          <p:cNvSpPr>
            <a:spLocks noGrp="1"/>
          </p:cNvSpPr>
          <p:nvPr>
            <p:ph type="title"/>
          </p:nvPr>
        </p:nvSpPr>
        <p:spPr>
          <a:xfrm>
            <a:off x="851079" y="561393"/>
            <a:ext cx="10515600" cy="1325563"/>
          </a:xfrm>
        </p:spPr>
        <p:txBody>
          <a:bodyPr/>
          <a:lstStyle/>
          <a:p>
            <a:r>
              <a:rPr lang="en-US" dirty="0"/>
              <a:t>                     </a:t>
            </a:r>
            <a:r>
              <a:rPr lang="en-US" b="1" dirty="0"/>
              <a:t>Junior Members</a:t>
            </a:r>
          </a:p>
        </p:txBody>
      </p:sp>
      <p:pic>
        <p:nvPicPr>
          <p:cNvPr id="6" name="Picture 5" descr="A drawing of a flag&#10;&#10;Description automatically generated">
            <a:extLst>
              <a:ext uri="{FF2B5EF4-FFF2-40B4-BE49-F238E27FC236}">
                <a16:creationId xmlns:a16="http://schemas.microsoft.com/office/drawing/2014/main" id="{B7B4852B-E6AA-4C32-A99B-AA977DFF8F6B}"/>
              </a:ext>
            </a:extLst>
          </p:cNvPr>
          <p:cNvPicPr>
            <a:picLocks noChangeAspect="1"/>
          </p:cNvPicPr>
          <p:nvPr/>
        </p:nvPicPr>
        <p:blipFill>
          <a:blip r:embed="rId2"/>
          <a:stretch>
            <a:fillRect/>
          </a:stretch>
        </p:blipFill>
        <p:spPr>
          <a:xfrm>
            <a:off x="1253419" y="497011"/>
            <a:ext cx="1428571" cy="1428571"/>
          </a:xfrm>
          <a:prstGeom prst="rect">
            <a:avLst/>
          </a:prstGeom>
        </p:spPr>
      </p:pic>
      <p:sp>
        <p:nvSpPr>
          <p:cNvPr id="3" name="Content Placeholder 2">
            <a:extLst>
              <a:ext uri="{FF2B5EF4-FFF2-40B4-BE49-F238E27FC236}">
                <a16:creationId xmlns:a16="http://schemas.microsoft.com/office/drawing/2014/main" id="{E725D8E6-87A7-B540-80B4-7CE4586FCD4B}"/>
              </a:ext>
            </a:extLst>
          </p:cNvPr>
          <p:cNvSpPr>
            <a:spLocks noGrp="1"/>
          </p:cNvSpPr>
          <p:nvPr>
            <p:ph idx="1"/>
          </p:nvPr>
        </p:nvSpPr>
        <p:spPr>
          <a:xfrm>
            <a:off x="838200" y="2125575"/>
            <a:ext cx="10515600" cy="4351338"/>
          </a:xfrm>
        </p:spPr>
        <p:txBody>
          <a:bodyPr>
            <a:normAutofit/>
          </a:bodyPr>
          <a:lstStyle/>
          <a:p>
            <a:r>
              <a:rPr lang="en-US" dirty="0"/>
              <a:t>If a junior member is 18 on January 1</a:t>
            </a:r>
            <a:r>
              <a:rPr lang="en-US" baseline="30000" dirty="0"/>
              <a:t>st</a:t>
            </a:r>
            <a:r>
              <a:rPr lang="en-US" dirty="0"/>
              <a:t> of 2021 then he becomes a Regular member and dues need to be collected as a Regular member.</a:t>
            </a:r>
          </a:p>
          <a:p>
            <a:r>
              <a:rPr lang="en-US" dirty="0"/>
              <a:t>Remember that the chapter or the California Society does not get any dues for Junior members; Chapters should consider just carrying their junior members and just paying their $5 dues fee.</a:t>
            </a:r>
          </a:p>
          <a:p>
            <a:r>
              <a:rPr lang="en-US" dirty="0"/>
              <a:t>Birth year is the most important, if you do not know a month or day use June 15</a:t>
            </a:r>
            <a:r>
              <a:rPr lang="en-US" baseline="30000" dirty="0"/>
              <a:t>th</a:t>
            </a:r>
            <a:r>
              <a:rPr lang="en-US" dirty="0"/>
              <a:t> and it will work fine; </a:t>
            </a:r>
            <a:r>
              <a:rPr lang="en-US" b="1" dirty="0"/>
              <a:t>the year of birth must be correct</a:t>
            </a:r>
            <a:r>
              <a:rPr lang="en-US" dirty="0"/>
              <a:t>.</a:t>
            </a:r>
          </a:p>
          <a:p>
            <a:r>
              <a:rPr lang="en-US" dirty="0"/>
              <a:t>The cost to collect the $5 can be as much or more as the $5.</a:t>
            </a:r>
          </a:p>
        </p:txBody>
      </p:sp>
    </p:spTree>
    <p:extLst>
      <p:ext uri="{BB962C8B-B14F-4D97-AF65-F5344CB8AC3E}">
        <p14:creationId xmlns:p14="http://schemas.microsoft.com/office/powerpoint/2010/main" val="2714201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03BEC-3D87-6046-A3EC-BEE89B8CAF7B}"/>
              </a:ext>
            </a:extLst>
          </p:cNvPr>
          <p:cNvSpPr>
            <a:spLocks noGrp="1"/>
          </p:cNvSpPr>
          <p:nvPr>
            <p:ph type="title"/>
          </p:nvPr>
        </p:nvSpPr>
        <p:spPr>
          <a:xfrm>
            <a:off x="799563" y="527141"/>
            <a:ext cx="10515600" cy="1325563"/>
          </a:xfrm>
        </p:spPr>
        <p:txBody>
          <a:bodyPr/>
          <a:lstStyle/>
          <a:p>
            <a:r>
              <a:rPr lang="en-US" dirty="0"/>
              <a:t>                     </a:t>
            </a:r>
            <a:r>
              <a:rPr lang="en-US" b="1" dirty="0"/>
              <a:t>Deceased Members</a:t>
            </a:r>
          </a:p>
        </p:txBody>
      </p:sp>
      <p:pic>
        <p:nvPicPr>
          <p:cNvPr id="6" name="Picture 5" descr="A drawing of a flag&#10;&#10;Description automatically generated">
            <a:extLst>
              <a:ext uri="{FF2B5EF4-FFF2-40B4-BE49-F238E27FC236}">
                <a16:creationId xmlns:a16="http://schemas.microsoft.com/office/drawing/2014/main" id="{50EEA321-E5DF-464A-A514-582E6F533EBA}"/>
              </a:ext>
            </a:extLst>
          </p:cNvPr>
          <p:cNvPicPr>
            <a:picLocks noChangeAspect="1"/>
          </p:cNvPicPr>
          <p:nvPr/>
        </p:nvPicPr>
        <p:blipFill>
          <a:blip r:embed="rId2"/>
          <a:stretch>
            <a:fillRect/>
          </a:stretch>
        </p:blipFill>
        <p:spPr>
          <a:xfrm>
            <a:off x="1248976" y="501393"/>
            <a:ext cx="1428571" cy="1428571"/>
          </a:xfrm>
          <a:prstGeom prst="rect">
            <a:avLst/>
          </a:prstGeom>
        </p:spPr>
      </p:pic>
      <p:sp>
        <p:nvSpPr>
          <p:cNvPr id="3" name="Content Placeholder 2">
            <a:extLst>
              <a:ext uri="{FF2B5EF4-FFF2-40B4-BE49-F238E27FC236}">
                <a16:creationId xmlns:a16="http://schemas.microsoft.com/office/drawing/2014/main" id="{7F1175FA-A2CD-FA40-A006-282A95AABF67}"/>
              </a:ext>
            </a:extLst>
          </p:cNvPr>
          <p:cNvSpPr>
            <a:spLocks noGrp="1"/>
          </p:cNvSpPr>
          <p:nvPr>
            <p:ph idx="1"/>
          </p:nvPr>
        </p:nvSpPr>
        <p:spPr>
          <a:xfrm>
            <a:off x="838200" y="2242217"/>
            <a:ext cx="10515600" cy="4351338"/>
          </a:xfrm>
        </p:spPr>
        <p:txBody>
          <a:bodyPr/>
          <a:lstStyle/>
          <a:p>
            <a:r>
              <a:rPr lang="en-US" dirty="0"/>
              <a:t>We all have members that pass away during the year, our organization is an aging organization. </a:t>
            </a:r>
          </a:p>
          <a:p>
            <a:r>
              <a:rPr lang="en-US" dirty="0"/>
              <a:t>Again the exact dates are not as important as knowing that it was on or before December 31</a:t>
            </a:r>
            <a:r>
              <a:rPr lang="en-US" baseline="30000" dirty="0"/>
              <a:t>st</a:t>
            </a:r>
            <a:r>
              <a:rPr lang="en-US" dirty="0"/>
              <a:t> </a:t>
            </a:r>
          </a:p>
          <a:p>
            <a:r>
              <a:rPr lang="en-US" dirty="0"/>
              <a:t>If a member dies after January 1</a:t>
            </a:r>
            <a:r>
              <a:rPr lang="en-US" baseline="30000" dirty="0"/>
              <a:t>st</a:t>
            </a:r>
            <a:r>
              <a:rPr lang="en-US" dirty="0"/>
              <a:t> but before January 15</a:t>
            </a:r>
            <a:r>
              <a:rPr lang="en-US" baseline="30000" dirty="0"/>
              <a:t>th</a:t>
            </a:r>
            <a:r>
              <a:rPr lang="en-US" dirty="0"/>
              <a:t> send me an email and  I will make the correction in the National Reconciliation Report to remove the member: Do Not Send a revised report.</a:t>
            </a:r>
          </a:p>
          <a:p>
            <a:endParaRPr lang="en-US" i="1" baseline="30000" dirty="0">
              <a:solidFill>
                <a:srgbClr val="FF0000"/>
              </a:solidFill>
            </a:endParaRPr>
          </a:p>
          <a:p>
            <a:pPr marL="0" indent="0">
              <a:buNone/>
            </a:pPr>
            <a:endParaRPr lang="en-US" baseline="30000" dirty="0"/>
          </a:p>
        </p:txBody>
      </p:sp>
    </p:spTree>
    <p:extLst>
      <p:ext uri="{BB962C8B-B14F-4D97-AF65-F5344CB8AC3E}">
        <p14:creationId xmlns:p14="http://schemas.microsoft.com/office/powerpoint/2010/main" val="389336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drawing of a flag&#10;&#10;Description automatically generated">
            <a:extLst>
              <a:ext uri="{FF2B5EF4-FFF2-40B4-BE49-F238E27FC236}">
                <a16:creationId xmlns:a16="http://schemas.microsoft.com/office/drawing/2014/main" id="{0DAD31D2-060B-482A-8195-8C26C0CD93AA}"/>
              </a:ext>
            </a:extLst>
          </p:cNvPr>
          <p:cNvPicPr>
            <a:picLocks noChangeAspect="1"/>
          </p:cNvPicPr>
          <p:nvPr/>
        </p:nvPicPr>
        <p:blipFill>
          <a:blip r:embed="rId2"/>
          <a:stretch>
            <a:fillRect/>
          </a:stretch>
        </p:blipFill>
        <p:spPr>
          <a:xfrm>
            <a:off x="1256544" y="497010"/>
            <a:ext cx="1428571" cy="1428571"/>
          </a:xfrm>
          <a:prstGeom prst="rect">
            <a:avLst/>
          </a:prstGeom>
        </p:spPr>
      </p:pic>
      <p:sp>
        <p:nvSpPr>
          <p:cNvPr id="2" name="Title 1">
            <a:extLst>
              <a:ext uri="{FF2B5EF4-FFF2-40B4-BE49-F238E27FC236}">
                <a16:creationId xmlns:a16="http://schemas.microsoft.com/office/drawing/2014/main" id="{479BA33C-68FD-9A47-A389-AFEEBF611605}"/>
              </a:ext>
            </a:extLst>
          </p:cNvPr>
          <p:cNvSpPr>
            <a:spLocks noGrp="1"/>
          </p:cNvSpPr>
          <p:nvPr>
            <p:ph type="title"/>
          </p:nvPr>
        </p:nvSpPr>
        <p:spPr>
          <a:xfrm>
            <a:off x="748047" y="551907"/>
            <a:ext cx="10515600" cy="1325563"/>
          </a:xfrm>
        </p:spPr>
        <p:txBody>
          <a:bodyPr/>
          <a:lstStyle/>
          <a:p>
            <a:r>
              <a:rPr lang="en-US" dirty="0"/>
              <a:t>                  </a:t>
            </a:r>
            <a:r>
              <a:rPr lang="en-US" b="1" dirty="0"/>
              <a:t>New Members After December 15</a:t>
            </a:r>
            <a:r>
              <a:rPr lang="en-US" b="1" baseline="30000" dirty="0"/>
              <a:t>th</a:t>
            </a:r>
            <a:r>
              <a:rPr lang="en-US" b="1" dirty="0"/>
              <a:t> </a:t>
            </a:r>
          </a:p>
        </p:txBody>
      </p:sp>
      <p:sp>
        <p:nvSpPr>
          <p:cNvPr id="3" name="Content Placeholder 2">
            <a:extLst>
              <a:ext uri="{FF2B5EF4-FFF2-40B4-BE49-F238E27FC236}">
                <a16:creationId xmlns:a16="http://schemas.microsoft.com/office/drawing/2014/main" id="{D8F5D083-599C-F24F-88DB-55FBD0D498B8}"/>
              </a:ext>
            </a:extLst>
          </p:cNvPr>
          <p:cNvSpPr>
            <a:spLocks noGrp="1"/>
          </p:cNvSpPr>
          <p:nvPr>
            <p:ph idx="1"/>
          </p:nvPr>
        </p:nvSpPr>
        <p:spPr>
          <a:xfrm>
            <a:off x="838200" y="2125574"/>
            <a:ext cx="10515600" cy="4351338"/>
          </a:xfrm>
        </p:spPr>
        <p:txBody>
          <a:bodyPr/>
          <a:lstStyle/>
          <a:p>
            <a:r>
              <a:rPr lang="en-US" dirty="0"/>
              <a:t>New members that are received after December 15</a:t>
            </a:r>
            <a:r>
              <a:rPr lang="en-US" baseline="30000" dirty="0"/>
              <a:t>th</a:t>
            </a:r>
            <a:r>
              <a:rPr lang="en-US" dirty="0"/>
              <a:t> 2020, National will make the correction in the Reconciliation Reports.</a:t>
            </a:r>
          </a:p>
          <a:p>
            <a:r>
              <a:rPr lang="en-US" dirty="0"/>
              <a:t>New Members admitted before December 15</a:t>
            </a:r>
            <a:r>
              <a:rPr lang="en-US" baseline="30000" dirty="0"/>
              <a:t>th</a:t>
            </a:r>
            <a:r>
              <a:rPr lang="en-US" dirty="0"/>
              <a:t> need to be included in the chapters Reconciliation Report. </a:t>
            </a:r>
          </a:p>
          <a:p>
            <a:r>
              <a:rPr lang="en-US" dirty="0"/>
              <a:t>I keep a file on all applications received in December and will check your report and add new members if they are missing.</a:t>
            </a:r>
          </a:p>
          <a:p>
            <a:r>
              <a:rPr lang="en-US" dirty="0"/>
              <a:t>Members that paid their dues after December 15</a:t>
            </a:r>
            <a:r>
              <a:rPr lang="en-US" baseline="30000" dirty="0"/>
              <a:t>th</a:t>
            </a:r>
            <a:r>
              <a:rPr lang="en-US" dirty="0"/>
              <a:t> should be reported as dropped members and go through the process to reinstate.</a:t>
            </a:r>
          </a:p>
        </p:txBody>
      </p:sp>
    </p:spTree>
    <p:extLst>
      <p:ext uri="{BB962C8B-B14F-4D97-AF65-F5344CB8AC3E}">
        <p14:creationId xmlns:p14="http://schemas.microsoft.com/office/powerpoint/2010/main" val="2560908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2913F-FC8E-EB44-9CCE-9B847F658B49}"/>
              </a:ext>
            </a:extLst>
          </p:cNvPr>
          <p:cNvSpPr>
            <a:spLocks noGrp="1"/>
          </p:cNvSpPr>
          <p:nvPr>
            <p:ph type="title"/>
          </p:nvPr>
        </p:nvSpPr>
        <p:spPr>
          <a:xfrm>
            <a:off x="799563" y="560337"/>
            <a:ext cx="10515600" cy="1325563"/>
          </a:xfrm>
        </p:spPr>
        <p:txBody>
          <a:bodyPr/>
          <a:lstStyle/>
          <a:p>
            <a:r>
              <a:rPr lang="en-US" dirty="0"/>
              <a:t>                     </a:t>
            </a:r>
            <a:r>
              <a:rPr lang="en-US" b="1" dirty="0"/>
              <a:t>Dual State Members</a:t>
            </a:r>
          </a:p>
        </p:txBody>
      </p:sp>
      <p:pic>
        <p:nvPicPr>
          <p:cNvPr id="3" name="Picture 2" descr="A drawing of a flag&#10;&#10;Description automatically generated">
            <a:extLst>
              <a:ext uri="{FF2B5EF4-FFF2-40B4-BE49-F238E27FC236}">
                <a16:creationId xmlns:a16="http://schemas.microsoft.com/office/drawing/2014/main" id="{F73620A6-DDE6-48AA-90CE-9114EA35AC45}"/>
              </a:ext>
            </a:extLst>
          </p:cNvPr>
          <p:cNvPicPr>
            <a:picLocks noChangeAspect="1"/>
          </p:cNvPicPr>
          <p:nvPr/>
        </p:nvPicPr>
        <p:blipFill>
          <a:blip r:embed="rId2"/>
          <a:stretch>
            <a:fillRect/>
          </a:stretch>
        </p:blipFill>
        <p:spPr>
          <a:xfrm>
            <a:off x="1253419" y="500086"/>
            <a:ext cx="1428571" cy="1428571"/>
          </a:xfrm>
          <a:prstGeom prst="rect">
            <a:avLst/>
          </a:prstGeom>
        </p:spPr>
      </p:pic>
      <p:sp>
        <p:nvSpPr>
          <p:cNvPr id="5" name="Content Placeholder 2">
            <a:extLst>
              <a:ext uri="{FF2B5EF4-FFF2-40B4-BE49-F238E27FC236}">
                <a16:creationId xmlns:a16="http://schemas.microsoft.com/office/drawing/2014/main" id="{B157E346-AE45-4C4E-BC68-CEA99E007B2E}"/>
              </a:ext>
            </a:extLst>
          </p:cNvPr>
          <p:cNvSpPr>
            <a:spLocks noGrp="1"/>
          </p:cNvSpPr>
          <p:nvPr>
            <p:ph idx="1"/>
          </p:nvPr>
        </p:nvSpPr>
        <p:spPr>
          <a:xfrm>
            <a:off x="838200" y="2251510"/>
            <a:ext cx="10515600" cy="4351338"/>
          </a:xfrm>
        </p:spPr>
        <p:txBody>
          <a:bodyPr/>
          <a:lstStyle/>
          <a:p>
            <a:pPr marL="0" indent="0">
              <a:buNone/>
            </a:pPr>
            <a:r>
              <a:rPr lang="en-US" dirty="0"/>
              <a:t>A </a:t>
            </a:r>
            <a:r>
              <a:rPr lang="en-US" b="1" dirty="0"/>
              <a:t>Dual State Member</a:t>
            </a:r>
            <a:r>
              <a:rPr lang="en-US" dirty="0"/>
              <a:t>, is a member that pays his National, State and Chapter dues in another state and only pays chapter and state dues to the California Society.</a:t>
            </a:r>
          </a:p>
          <a:p>
            <a:pPr marL="0" indent="0">
              <a:buNone/>
            </a:pPr>
            <a:r>
              <a:rPr lang="en-US" dirty="0"/>
              <a:t>The Chapter must collect dues for all Dual California Society Members and to list them in the Reconciliation Report.</a:t>
            </a:r>
          </a:p>
          <a:p>
            <a:pPr marL="0" indent="0">
              <a:buNone/>
            </a:pPr>
            <a:r>
              <a:rPr lang="en-US" dirty="0"/>
              <a:t>The chapter has the obligation to find out if the Dual Member has paid their National Dues through another state. </a:t>
            </a:r>
          </a:p>
          <a:p>
            <a:pPr marL="0" indent="0">
              <a:buNone/>
            </a:pPr>
            <a:r>
              <a:rPr lang="en-US" b="1" dirty="0"/>
              <a:t>According to National bylaws, Dual state members cannot hold chapter or state executive board or committee chair positions in the state where they are a Dual member.</a:t>
            </a:r>
          </a:p>
        </p:txBody>
      </p:sp>
    </p:spTree>
    <p:extLst>
      <p:ext uri="{BB962C8B-B14F-4D97-AF65-F5344CB8AC3E}">
        <p14:creationId xmlns:p14="http://schemas.microsoft.com/office/powerpoint/2010/main" val="3443642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CB921-A3F4-E744-B27A-B945150EE41E}"/>
              </a:ext>
            </a:extLst>
          </p:cNvPr>
          <p:cNvSpPr>
            <a:spLocks noGrp="1"/>
          </p:cNvSpPr>
          <p:nvPr>
            <p:ph type="title"/>
          </p:nvPr>
        </p:nvSpPr>
        <p:spPr/>
        <p:txBody>
          <a:bodyPr/>
          <a:lstStyle/>
          <a:p>
            <a:r>
              <a:rPr lang="en-US" dirty="0"/>
              <a:t>     </a:t>
            </a:r>
            <a:r>
              <a:rPr lang="en-US" b="1" dirty="0"/>
              <a:t>Dual State Members</a:t>
            </a:r>
          </a:p>
        </p:txBody>
      </p:sp>
      <p:graphicFrame>
        <p:nvGraphicFramePr>
          <p:cNvPr id="6" name="Content Placeholder 5">
            <a:extLst>
              <a:ext uri="{FF2B5EF4-FFF2-40B4-BE49-F238E27FC236}">
                <a16:creationId xmlns:a16="http://schemas.microsoft.com/office/drawing/2014/main" id="{096EE4DF-33EC-314D-AEB8-BC175AF6E1E1}"/>
              </a:ext>
            </a:extLst>
          </p:cNvPr>
          <p:cNvGraphicFramePr>
            <a:graphicFrameLocks noGrp="1"/>
          </p:cNvGraphicFramePr>
          <p:nvPr>
            <p:ph idx="1"/>
            <p:extLst>
              <p:ext uri="{D42A27DB-BD31-4B8C-83A1-F6EECF244321}">
                <p14:modId xmlns:p14="http://schemas.microsoft.com/office/powerpoint/2010/main" val="2327770730"/>
              </p:ext>
            </p:extLst>
          </p:nvPr>
        </p:nvGraphicFramePr>
        <p:xfrm>
          <a:off x="1535723" y="2110154"/>
          <a:ext cx="9343293" cy="4009284"/>
        </p:xfrm>
        <a:graphic>
          <a:graphicData uri="http://schemas.openxmlformats.org/drawingml/2006/table">
            <a:tbl>
              <a:tblPr>
                <a:tableStyleId>{5C22544A-7EE6-4342-B048-85BDC9FD1C3A}</a:tableStyleId>
              </a:tblPr>
              <a:tblGrid>
                <a:gridCol w="386048">
                  <a:extLst>
                    <a:ext uri="{9D8B030D-6E8A-4147-A177-3AD203B41FA5}">
                      <a16:colId xmlns:a16="http://schemas.microsoft.com/office/drawing/2014/main" val="3067358914"/>
                    </a:ext>
                  </a:extLst>
                </a:gridCol>
                <a:gridCol w="790480">
                  <a:extLst>
                    <a:ext uri="{9D8B030D-6E8A-4147-A177-3AD203B41FA5}">
                      <a16:colId xmlns:a16="http://schemas.microsoft.com/office/drawing/2014/main" val="2505335084"/>
                    </a:ext>
                  </a:extLst>
                </a:gridCol>
                <a:gridCol w="1102996">
                  <a:extLst>
                    <a:ext uri="{9D8B030D-6E8A-4147-A177-3AD203B41FA5}">
                      <a16:colId xmlns:a16="http://schemas.microsoft.com/office/drawing/2014/main" val="139040760"/>
                    </a:ext>
                  </a:extLst>
                </a:gridCol>
                <a:gridCol w="1309807">
                  <a:extLst>
                    <a:ext uri="{9D8B030D-6E8A-4147-A177-3AD203B41FA5}">
                      <a16:colId xmlns:a16="http://schemas.microsoft.com/office/drawing/2014/main" val="1873156363"/>
                    </a:ext>
                  </a:extLst>
                </a:gridCol>
                <a:gridCol w="2702340">
                  <a:extLst>
                    <a:ext uri="{9D8B030D-6E8A-4147-A177-3AD203B41FA5}">
                      <a16:colId xmlns:a16="http://schemas.microsoft.com/office/drawing/2014/main" val="19347933"/>
                    </a:ext>
                  </a:extLst>
                </a:gridCol>
                <a:gridCol w="2003776">
                  <a:extLst>
                    <a:ext uri="{9D8B030D-6E8A-4147-A177-3AD203B41FA5}">
                      <a16:colId xmlns:a16="http://schemas.microsoft.com/office/drawing/2014/main" val="1600500307"/>
                    </a:ext>
                  </a:extLst>
                </a:gridCol>
                <a:gridCol w="1047846">
                  <a:extLst>
                    <a:ext uri="{9D8B030D-6E8A-4147-A177-3AD203B41FA5}">
                      <a16:colId xmlns:a16="http://schemas.microsoft.com/office/drawing/2014/main" val="3217217954"/>
                    </a:ext>
                  </a:extLst>
                </a:gridCol>
              </a:tblGrid>
              <a:tr h="222738">
                <a:tc gridSpan="6">
                  <a:txBody>
                    <a:bodyPr/>
                    <a:lstStyle/>
                    <a:p>
                      <a:pPr algn="ctr" fontAlgn="b"/>
                      <a:r>
                        <a:rPr lang="en-US" sz="900" u="none" strike="noStrike">
                          <a:effectLst/>
                        </a:rPr>
                        <a:t>CASSAR DUAL MEMBERS DOCUMENTATION SHEET </a:t>
                      </a:r>
                      <a:endParaRPr lang="en-US" sz="900" b="1" i="0" u="none" strike="noStrike">
                        <a:effectLst/>
                        <a:latin typeface="Times New Roman" panose="02020603050405020304" pitchFamily="18"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205980438"/>
                  </a:ext>
                </a:extLst>
              </a:tr>
              <a:tr h="222738">
                <a:tc>
                  <a:txBody>
                    <a:bodyPr/>
                    <a:lstStyle/>
                    <a:p>
                      <a:pPr algn="ctr" fontAlgn="b"/>
                      <a:r>
                        <a:rPr lang="en-US" sz="900" u="none" strike="noStrike">
                          <a:effectLst/>
                        </a:rPr>
                        <a:t> </a:t>
                      </a:r>
                      <a:endParaRPr lang="en-US" sz="900" b="1" i="0" u="none" strike="noStrike">
                        <a:effectLst/>
                        <a:latin typeface="Times New Roman" panose="02020603050405020304" pitchFamily="18" charset="0"/>
                      </a:endParaRPr>
                    </a:p>
                  </a:txBody>
                  <a:tcPr marL="9525" marR="9525" marT="9525" marB="0" anchor="b"/>
                </a:tc>
                <a:tc>
                  <a:txBody>
                    <a:bodyPr/>
                    <a:lstStyle/>
                    <a:p>
                      <a:pPr algn="r" fontAlgn="b"/>
                      <a:r>
                        <a:rPr lang="en-US" sz="900" u="none" strike="noStrike">
                          <a:effectLst/>
                        </a:rPr>
                        <a:t>Society:</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Master</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 </a:t>
                      </a:r>
                      <a:endParaRPr lang="en-US" sz="900" b="0" i="0" u="none" strike="noStrike">
                        <a:effectLst/>
                        <a:latin typeface="Times New Roman" panose="02020603050405020304" pitchFamily="18" charset="0"/>
                      </a:endParaRPr>
                    </a:p>
                  </a:txBody>
                  <a:tcPr marL="9525" marR="9525" marT="9525" marB="0" anchor="b"/>
                </a:tc>
                <a:tc>
                  <a:txBody>
                    <a:bodyPr/>
                    <a:lstStyle/>
                    <a:p>
                      <a:pPr algn="r" fontAlgn="b"/>
                      <a:r>
                        <a:rPr lang="en-US" sz="900" u="none" strike="noStrike">
                          <a:effectLst/>
                        </a:rPr>
                        <a:t>Reconciliation as of January 1,</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2021</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22252365"/>
                  </a:ext>
                </a:extLst>
              </a:tr>
              <a:tr h="222738">
                <a:tc gridSpan="6">
                  <a:txBody>
                    <a:bodyPr/>
                    <a:lstStyle/>
                    <a:p>
                      <a:pPr algn="ctr" fontAlgn="b"/>
                      <a:r>
                        <a:rPr lang="en-US" sz="900" u="none" strike="noStrike">
                          <a:effectLst/>
                        </a:rPr>
                        <a:t> </a:t>
                      </a:r>
                      <a:endParaRPr lang="en-US" sz="900" b="1" i="1" u="none" strike="noStrike">
                        <a:solidFill>
                          <a:srgbClr val="993300"/>
                        </a:solidFill>
                        <a:effectLst/>
                        <a:latin typeface="Times New Roman" panose="02020603050405020304" pitchFamily="18"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29810570"/>
                  </a:ext>
                </a:extLst>
              </a:tr>
              <a:tr h="222738">
                <a:tc>
                  <a:txBody>
                    <a:bodyPr/>
                    <a:lstStyle/>
                    <a:p>
                      <a:pPr algn="ctr" fontAlgn="b"/>
                      <a:r>
                        <a:rPr lang="en-US" sz="900" u="none" strike="noStrike">
                          <a:effectLst/>
                        </a:rPr>
                        <a:t> </a:t>
                      </a:r>
                      <a:endParaRPr lang="en-US" sz="900" b="1" i="1" u="none" strike="noStrike">
                        <a:solidFill>
                          <a:srgbClr val="993300"/>
                        </a:solidFill>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 </a:t>
                      </a:r>
                      <a:endParaRPr lang="en-US" sz="900" b="0" i="1" u="none" strike="noStrike">
                        <a:solidFill>
                          <a:srgbClr val="993300"/>
                        </a:solidFill>
                        <a:effectLst/>
                        <a:latin typeface="Arial" panose="020B0604020202020204" pitchFamily="34" charset="0"/>
                      </a:endParaRPr>
                    </a:p>
                  </a:txBody>
                  <a:tcPr marL="9525" marR="9525" marT="9525" marB="0" anchor="b"/>
                </a:tc>
                <a:tc>
                  <a:txBody>
                    <a:bodyPr/>
                    <a:lstStyle/>
                    <a:p>
                      <a:pPr algn="l" fontAlgn="b"/>
                      <a:r>
                        <a:rPr lang="en-US" sz="900" u="none" strike="noStrike">
                          <a:effectLst/>
                        </a:rPr>
                        <a:t> </a:t>
                      </a:r>
                      <a:endParaRPr lang="en-US" sz="900" b="0" i="1" u="none" strike="noStrike">
                        <a:solidFill>
                          <a:srgbClr val="993300"/>
                        </a:solidFill>
                        <a:effectLst/>
                        <a:latin typeface="Arial" panose="020B0604020202020204" pitchFamily="34" charset="0"/>
                      </a:endParaRPr>
                    </a:p>
                  </a:txBody>
                  <a:tcPr marL="9525" marR="9525" marT="9525" marB="0" anchor="b"/>
                </a:tc>
                <a:tc>
                  <a:txBody>
                    <a:bodyPr/>
                    <a:lstStyle/>
                    <a:p>
                      <a:pPr algn="l" fontAlgn="b"/>
                      <a:r>
                        <a:rPr lang="en-US" sz="900" u="none" strike="noStrike">
                          <a:effectLst/>
                        </a:rPr>
                        <a:t> </a:t>
                      </a:r>
                      <a:endParaRPr lang="en-US" sz="900" b="0" i="1" u="none" strike="noStrike">
                        <a:solidFill>
                          <a:srgbClr val="993300"/>
                        </a:solidFill>
                        <a:effectLst/>
                        <a:latin typeface="Arial" panose="020B0604020202020204" pitchFamily="34" charset="0"/>
                      </a:endParaRPr>
                    </a:p>
                  </a:txBody>
                  <a:tcPr marL="9525" marR="9525" marT="9525" marB="0" anchor="b"/>
                </a:tc>
                <a:tc>
                  <a:txBody>
                    <a:bodyPr/>
                    <a:lstStyle/>
                    <a:p>
                      <a:pPr algn="l" fontAlgn="b"/>
                      <a:r>
                        <a:rPr lang="en-US" sz="900" u="none" strike="noStrike">
                          <a:effectLst/>
                        </a:rPr>
                        <a:t> </a:t>
                      </a:r>
                      <a:endParaRPr lang="en-US" sz="900" b="0" i="1" u="none" strike="noStrike">
                        <a:solidFill>
                          <a:srgbClr val="993300"/>
                        </a:solidFill>
                        <a:effectLst/>
                        <a:latin typeface="Arial" panose="020B0604020202020204" pitchFamily="34" charset="0"/>
                      </a:endParaRPr>
                    </a:p>
                  </a:txBody>
                  <a:tcPr marL="9525" marR="9525" marT="9525" marB="0" anchor="b"/>
                </a:tc>
                <a:tc>
                  <a:txBody>
                    <a:bodyPr/>
                    <a:lstStyle/>
                    <a:p>
                      <a:pPr algn="l" fontAlgn="b"/>
                      <a:r>
                        <a:rPr lang="en-US" sz="900" u="none" strike="noStrike">
                          <a:effectLst/>
                        </a:rPr>
                        <a:t> </a:t>
                      </a:r>
                      <a:endParaRPr lang="en-US" sz="900" b="0" i="1" u="none" strike="noStrike">
                        <a:solidFill>
                          <a:srgbClr val="993300"/>
                        </a:solidFill>
                        <a:effectLst/>
                        <a:latin typeface="Arial" panose="020B0604020202020204" pitchFamily="34" charset="0"/>
                      </a:endParaRPr>
                    </a:p>
                  </a:txBody>
                  <a:tcPr marL="9525" marR="9525" marT="9525" marB="0" anchor="b"/>
                </a:tc>
                <a:tc>
                  <a:txBody>
                    <a:bodyPr/>
                    <a:lstStyle/>
                    <a:p>
                      <a:pPr algn="ctr" fontAlgn="b"/>
                      <a:r>
                        <a:rPr lang="en-US" sz="900" u="none" strike="noStrike">
                          <a:effectLst/>
                        </a:rPr>
                        <a:t>Primary</a:t>
                      </a:r>
                      <a:endParaRPr lang="en-US" sz="900" b="1"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37733529"/>
                  </a:ext>
                </a:extLst>
              </a:tr>
              <a:tr h="222738">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Nat'l #</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First Name</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Middle Name</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Last Name</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Chapter</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State is CA</a:t>
                      </a:r>
                      <a:endParaRPr lang="en-US" sz="900" b="1" i="0" u="sng"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92002826"/>
                  </a:ext>
                </a:extLst>
              </a:tr>
              <a:tr h="222738">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1000" u="none" strike="noStrike">
                          <a:effectLst/>
                        </a:rPr>
                        <a:t>"y" or "n"</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181803819"/>
                  </a:ext>
                </a:extLst>
              </a:tr>
              <a:tr h="222738">
                <a:tc>
                  <a:txBody>
                    <a:bodyPr/>
                    <a:lstStyle/>
                    <a:p>
                      <a:pPr algn="ctr" fontAlgn="b"/>
                      <a:r>
                        <a:rPr lang="en-US" sz="900" u="none" strike="noStrike">
                          <a:effectLst/>
                        </a:rPr>
                        <a:t>1</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1089741861"/>
                  </a:ext>
                </a:extLst>
              </a:tr>
              <a:tr h="222738">
                <a:tc>
                  <a:txBody>
                    <a:bodyPr/>
                    <a:lstStyle/>
                    <a:p>
                      <a:pPr algn="ctr" fontAlgn="b"/>
                      <a:r>
                        <a:rPr lang="en-US" sz="900" u="none" strike="noStrike">
                          <a:effectLst/>
                        </a:rPr>
                        <a:t>2</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957147503"/>
                  </a:ext>
                </a:extLst>
              </a:tr>
              <a:tr h="222738">
                <a:tc>
                  <a:txBody>
                    <a:bodyPr/>
                    <a:lstStyle/>
                    <a:p>
                      <a:pPr algn="ctr" fontAlgn="b"/>
                      <a:r>
                        <a:rPr lang="en-US" sz="900" u="none" strike="noStrike">
                          <a:effectLst/>
                        </a:rPr>
                        <a:t>3</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1090683875"/>
                  </a:ext>
                </a:extLst>
              </a:tr>
              <a:tr h="222738">
                <a:tc>
                  <a:txBody>
                    <a:bodyPr/>
                    <a:lstStyle/>
                    <a:p>
                      <a:pPr algn="ctr" fontAlgn="b"/>
                      <a:r>
                        <a:rPr lang="en-US" sz="900" u="none" strike="noStrike">
                          <a:effectLst/>
                        </a:rPr>
                        <a:t>4</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636607826"/>
                  </a:ext>
                </a:extLst>
              </a:tr>
              <a:tr h="222738">
                <a:tc>
                  <a:txBody>
                    <a:bodyPr/>
                    <a:lstStyle/>
                    <a:p>
                      <a:pPr algn="ctr" fontAlgn="b"/>
                      <a:r>
                        <a:rPr lang="en-US" sz="900" u="none" strike="noStrike">
                          <a:effectLst/>
                        </a:rPr>
                        <a:t>5</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1843535390"/>
                  </a:ext>
                </a:extLst>
              </a:tr>
              <a:tr h="222738">
                <a:tc>
                  <a:txBody>
                    <a:bodyPr/>
                    <a:lstStyle/>
                    <a:p>
                      <a:pPr algn="ctr" fontAlgn="b"/>
                      <a:r>
                        <a:rPr lang="en-US" sz="900" u="none" strike="noStrike">
                          <a:effectLst/>
                        </a:rPr>
                        <a:t>6</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188659305"/>
                  </a:ext>
                </a:extLst>
              </a:tr>
              <a:tr h="222738">
                <a:tc>
                  <a:txBody>
                    <a:bodyPr/>
                    <a:lstStyle/>
                    <a:p>
                      <a:pPr algn="ctr" fontAlgn="b"/>
                      <a:r>
                        <a:rPr lang="en-US" sz="900" u="none" strike="noStrike">
                          <a:effectLst/>
                        </a:rPr>
                        <a:t>7</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l" fontAlgn="ctr"/>
                      <a:endParaRPr lang="en-US" sz="900" b="0" i="0" u="none" strike="noStrike">
                        <a:effectLst/>
                        <a:latin typeface="Arial" panose="020B0604020202020204" pitchFamily="34" charset="0"/>
                      </a:endParaRPr>
                    </a:p>
                  </a:txBody>
                  <a:tcPr marL="9525" marR="9525" marT="9525" marB="0" anchor="ctr"/>
                </a:tc>
                <a:tc>
                  <a:txBody>
                    <a:bodyPr/>
                    <a:lstStyle/>
                    <a:p>
                      <a:pPr algn="l" fontAlgn="ctr"/>
                      <a:endParaRPr lang="en-US" sz="900" b="0" i="0" u="none" strike="noStrike">
                        <a:effectLst/>
                        <a:latin typeface="Arial" panose="020B0604020202020204" pitchFamily="34" charset="0"/>
                      </a:endParaRPr>
                    </a:p>
                  </a:txBody>
                  <a:tcPr marL="9525" marR="9525" marT="9525" marB="0" anchor="ctr"/>
                </a:tc>
                <a:tc>
                  <a:txBody>
                    <a:bodyPr/>
                    <a:lstStyle/>
                    <a:p>
                      <a:pPr algn="l" fontAlgn="ctr"/>
                      <a:endParaRPr lang="en-US" sz="900" b="0" i="0" u="none" strike="noStrike">
                        <a:effectLst/>
                        <a:latin typeface="Arial" panose="020B0604020202020204" pitchFamily="34" charset="0"/>
                      </a:endParaRPr>
                    </a:p>
                  </a:txBody>
                  <a:tcPr marL="9525" marR="9525" marT="9525" marB="0" anchor="ctr"/>
                </a:tc>
                <a:tc>
                  <a:txBody>
                    <a:bodyPr/>
                    <a:lstStyle/>
                    <a:p>
                      <a:pPr algn="l" fontAlgn="ctr"/>
                      <a:endParaRPr lang="en-US" sz="900" b="0" i="0" u="none" strike="noStrike">
                        <a:effectLst/>
                        <a:latin typeface="Arial" panose="020B0604020202020204" pitchFamily="34" charset="0"/>
                      </a:endParaRPr>
                    </a:p>
                  </a:txBody>
                  <a:tcPr marL="9525" marR="9525" marT="9525" marB="0" anchor="ctr"/>
                </a:tc>
                <a:tc>
                  <a:txBody>
                    <a:bodyPr/>
                    <a:lstStyle/>
                    <a:p>
                      <a:pPr algn="ctr" fontAlgn="ctr"/>
                      <a:endParaRPr lang="en-US" sz="9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73296616"/>
                  </a:ext>
                </a:extLst>
              </a:tr>
              <a:tr h="222738">
                <a:tc>
                  <a:txBody>
                    <a:bodyPr/>
                    <a:lstStyle/>
                    <a:p>
                      <a:pPr algn="ctr" fontAlgn="b"/>
                      <a:r>
                        <a:rPr lang="en-US" sz="900" u="none" strike="noStrike">
                          <a:effectLst/>
                        </a:rPr>
                        <a:t>8</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345916974"/>
                  </a:ext>
                </a:extLst>
              </a:tr>
              <a:tr h="222738">
                <a:tc>
                  <a:txBody>
                    <a:bodyPr/>
                    <a:lstStyle/>
                    <a:p>
                      <a:pPr algn="ctr" fontAlgn="b"/>
                      <a:r>
                        <a:rPr lang="en-US" sz="900" u="none" strike="noStrike">
                          <a:effectLst/>
                        </a:rPr>
                        <a:t>9</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ctr" fontAlgn="b"/>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547463660"/>
                  </a:ext>
                </a:extLst>
              </a:tr>
              <a:tr h="222738">
                <a:tc>
                  <a:txBody>
                    <a:bodyPr/>
                    <a:lstStyle/>
                    <a:p>
                      <a:pPr algn="ctr" fontAlgn="b"/>
                      <a:r>
                        <a:rPr lang="en-US" sz="900" u="none" strike="noStrike">
                          <a:effectLst/>
                        </a:rPr>
                        <a:t>10</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ctr" fontAlgn="b"/>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610342745"/>
                  </a:ext>
                </a:extLst>
              </a:tr>
              <a:tr h="222738">
                <a:tc>
                  <a:txBody>
                    <a:bodyPr/>
                    <a:lstStyle/>
                    <a:p>
                      <a:pPr algn="ctr" fontAlgn="b"/>
                      <a:r>
                        <a:rPr lang="en-US" sz="900" u="none" strike="noStrike">
                          <a:effectLst/>
                        </a:rPr>
                        <a:t>11</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ctr" fontAlgn="b"/>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443593012"/>
                  </a:ext>
                </a:extLst>
              </a:tr>
              <a:tr h="222738">
                <a:tc>
                  <a:txBody>
                    <a:bodyPr/>
                    <a:lstStyle/>
                    <a:p>
                      <a:pPr algn="ctr" fontAlgn="b"/>
                      <a:r>
                        <a:rPr lang="en-US" sz="900" u="none" strike="noStrike">
                          <a:effectLst/>
                        </a:rPr>
                        <a:t>12</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688524727"/>
                  </a:ext>
                </a:extLst>
              </a:tr>
            </a:tbl>
          </a:graphicData>
        </a:graphic>
      </p:graphicFrame>
    </p:spTree>
    <p:extLst>
      <p:ext uri="{BB962C8B-B14F-4D97-AF65-F5344CB8AC3E}">
        <p14:creationId xmlns:p14="http://schemas.microsoft.com/office/powerpoint/2010/main" val="3699280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65CC5-379D-5A40-9B34-A15783E1868F}"/>
              </a:ext>
            </a:extLst>
          </p:cNvPr>
          <p:cNvSpPr>
            <a:spLocks noGrp="1"/>
          </p:cNvSpPr>
          <p:nvPr>
            <p:ph type="title"/>
          </p:nvPr>
        </p:nvSpPr>
        <p:spPr>
          <a:xfrm>
            <a:off x="838200" y="699978"/>
            <a:ext cx="10515600" cy="1325563"/>
          </a:xfrm>
        </p:spPr>
        <p:txBody>
          <a:bodyPr/>
          <a:lstStyle/>
          <a:p>
            <a:r>
              <a:rPr lang="en-US" dirty="0"/>
              <a:t>                     </a:t>
            </a:r>
            <a:r>
              <a:rPr lang="en-US" b="1" dirty="0"/>
              <a:t>Dates to Remember</a:t>
            </a:r>
          </a:p>
        </p:txBody>
      </p:sp>
      <p:pic>
        <p:nvPicPr>
          <p:cNvPr id="10" name="Content Placeholder 9">
            <a:extLst>
              <a:ext uri="{FF2B5EF4-FFF2-40B4-BE49-F238E27FC236}">
                <a16:creationId xmlns:a16="http://schemas.microsoft.com/office/drawing/2014/main" id="{5243BB28-AAFE-C644-A662-AB4ACEB5A29B}"/>
              </a:ext>
            </a:extLst>
          </p:cNvPr>
          <p:cNvPicPr>
            <a:picLocks noGrp="1" noChangeAspect="1"/>
          </p:cNvPicPr>
          <p:nvPr>
            <p:ph idx="1"/>
          </p:nvPr>
        </p:nvPicPr>
        <p:blipFill>
          <a:blip r:embed="rId2"/>
          <a:stretch>
            <a:fillRect/>
          </a:stretch>
        </p:blipFill>
        <p:spPr>
          <a:xfrm>
            <a:off x="1416678" y="657674"/>
            <a:ext cx="1132253" cy="1410170"/>
          </a:xfrm>
        </p:spPr>
      </p:pic>
      <p:sp>
        <p:nvSpPr>
          <p:cNvPr id="11" name="Rectangle 10">
            <a:extLst>
              <a:ext uri="{FF2B5EF4-FFF2-40B4-BE49-F238E27FC236}">
                <a16:creationId xmlns:a16="http://schemas.microsoft.com/office/drawing/2014/main" id="{0EC115ED-3B62-3E45-88E4-5A8948E20192}"/>
              </a:ext>
            </a:extLst>
          </p:cNvPr>
          <p:cNvSpPr/>
          <p:nvPr/>
        </p:nvSpPr>
        <p:spPr>
          <a:xfrm>
            <a:off x="703385" y="2136339"/>
            <a:ext cx="10650415" cy="3539430"/>
          </a:xfrm>
          <a:prstGeom prst="rect">
            <a:avLst/>
          </a:prstGeom>
        </p:spPr>
        <p:txBody>
          <a:bodyPr wrap="square">
            <a:spAutoFit/>
          </a:bodyPr>
          <a:lstStyle/>
          <a:p>
            <a:pPr marL="457200" indent="-457200">
              <a:buFont typeface="Arial" panose="020B0604020202020204" pitchFamily="34" charset="0"/>
              <a:buChar char="•"/>
            </a:pPr>
            <a:r>
              <a:rPr lang="en-US" sz="2800" b="1" dirty="0"/>
              <a:t>September 1, 2020</a:t>
            </a:r>
            <a:r>
              <a:rPr lang="en-US" sz="2800" dirty="0"/>
              <a:t> </a:t>
            </a:r>
            <a:r>
              <a:rPr lang="en-US" sz="2800" dirty="0">
                <a:effectLst/>
                <a:latin typeface="Calibri" panose="020F0502020204030204" pitchFamily="34" charset="0"/>
                <a:ea typeface="Calibri" panose="020F0502020204030204" pitchFamily="34" charset="0"/>
                <a:cs typeface="Calibri" panose="020F0502020204030204" pitchFamily="34"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New </a:t>
            </a:r>
            <a:r>
              <a:rPr lang="en-US" sz="2800" dirty="0"/>
              <a:t>members do not pay 2021 dues if admitted to Society on or after this date.</a:t>
            </a:r>
          </a:p>
          <a:p>
            <a:pPr marL="457200" indent="-457200">
              <a:buFont typeface="Arial" panose="020B0604020202020204" pitchFamily="34" charset="0"/>
              <a:buChar char="•"/>
            </a:pPr>
            <a:r>
              <a:rPr lang="en-US" sz="2800" b="1" dirty="0"/>
              <a:t>October 1, 2020</a:t>
            </a:r>
            <a:r>
              <a:rPr lang="en-US" sz="2800" dirty="0"/>
              <a:t> </a:t>
            </a:r>
            <a:r>
              <a:rPr lang="en-US" sz="2800" dirty="0">
                <a:effectLst/>
                <a:latin typeface="Calibri" panose="020F0502020204030204" pitchFamily="34" charset="0"/>
                <a:ea typeface="Calibri" panose="020F0502020204030204" pitchFamily="34" charset="0"/>
                <a:cs typeface="Calibri" panose="020F0502020204030204" pitchFamily="34"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t>CASSAR Annual Dues Campaign begins.</a:t>
            </a:r>
          </a:p>
          <a:p>
            <a:pPr marL="457200" indent="-457200">
              <a:buFont typeface="Arial" panose="020B0604020202020204" pitchFamily="34" charset="0"/>
              <a:buChar char="•"/>
            </a:pPr>
            <a:r>
              <a:rPr lang="en-US" sz="2800" b="1" dirty="0"/>
              <a:t>November 1, 2020</a:t>
            </a:r>
            <a:r>
              <a:rPr lang="en-US" sz="2800" dirty="0"/>
              <a:t> </a:t>
            </a:r>
            <a:r>
              <a:rPr lang="en-US" sz="2800" dirty="0">
                <a:effectLst/>
                <a:latin typeface="Calibri" panose="020F0502020204030204" pitchFamily="34" charset="0"/>
                <a:ea typeface="Calibri" panose="020F0502020204030204" pitchFamily="34" charset="0"/>
                <a:cs typeface="Calibri" panose="020F0502020204030204" pitchFamily="34"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t>reinstatements or transfers held until 2021.</a:t>
            </a:r>
          </a:p>
          <a:p>
            <a:pPr marL="457200" indent="-457200">
              <a:buFont typeface="Arial" panose="020B0604020202020204" pitchFamily="34" charset="0"/>
              <a:buChar char="•"/>
            </a:pPr>
            <a:r>
              <a:rPr lang="en-US" sz="2800" b="1" dirty="0"/>
              <a:t>December 15, 2020</a:t>
            </a:r>
            <a:r>
              <a:rPr lang="en-US" sz="2800" dirty="0"/>
              <a:t> </a:t>
            </a:r>
            <a:r>
              <a:rPr lang="en-US" sz="2800" dirty="0">
                <a:effectLst/>
                <a:latin typeface="Calibri" panose="020F0502020204030204" pitchFamily="34" charset="0"/>
                <a:ea typeface="Calibri" panose="020F0502020204030204" pitchFamily="34" charset="0"/>
                <a:cs typeface="Calibri" panose="020F0502020204030204" pitchFamily="34"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Cut-off date for Annual Member Dues. </a:t>
            </a:r>
            <a:endParaRPr lang="en-US" sz="2800" dirty="0"/>
          </a:p>
          <a:p>
            <a:pPr marL="457200" indent="-457200">
              <a:buFont typeface="Arial" panose="020B0604020202020204" pitchFamily="34" charset="0"/>
              <a:buChar char="•"/>
            </a:pPr>
            <a:r>
              <a:rPr lang="en-US" sz="2800" b="1" dirty="0"/>
              <a:t>January 1, 2021</a:t>
            </a:r>
            <a:r>
              <a:rPr lang="en-US" sz="2800" dirty="0"/>
              <a:t> </a:t>
            </a:r>
            <a:r>
              <a:rPr lang="en-US" sz="2800" dirty="0">
                <a:effectLst/>
                <a:latin typeface="Calibri" panose="020F0502020204030204" pitchFamily="34" charset="0"/>
                <a:ea typeface="Calibri" panose="020F0502020204030204" pitchFamily="34" charset="0"/>
                <a:cs typeface="Calibri" panose="020F0502020204030204" pitchFamily="34"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t>CASSAR must have a clean roster.</a:t>
            </a:r>
          </a:p>
          <a:p>
            <a:pPr marL="457200" indent="-457200">
              <a:buFont typeface="Arial" panose="020B0604020202020204" pitchFamily="34" charset="0"/>
              <a:buChar char="•"/>
            </a:pPr>
            <a:r>
              <a:rPr lang="en-US" sz="2800" b="1" dirty="0"/>
              <a:t>January 5, 2021</a:t>
            </a:r>
            <a:r>
              <a:rPr lang="en-US" sz="2800" dirty="0"/>
              <a:t> </a:t>
            </a:r>
            <a:r>
              <a:rPr lang="en-US" sz="2800" dirty="0">
                <a:effectLst/>
                <a:latin typeface="Calibri" panose="020F0502020204030204" pitchFamily="34" charset="0"/>
                <a:ea typeface="Calibri" panose="020F0502020204030204" pitchFamily="34" charset="0"/>
                <a:cs typeface="Calibri" panose="020F0502020204030204" pitchFamily="34"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t>Chapters report membership per CASSAR  bylaws               and state and national dues must be paid to CASSAR.</a:t>
            </a:r>
          </a:p>
        </p:txBody>
      </p:sp>
    </p:spTree>
    <p:extLst>
      <p:ext uri="{BB962C8B-B14F-4D97-AF65-F5344CB8AC3E}">
        <p14:creationId xmlns:p14="http://schemas.microsoft.com/office/powerpoint/2010/main" val="1165911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6D739-1DEC-2A44-A118-494DD7E40311}"/>
              </a:ext>
            </a:extLst>
          </p:cNvPr>
          <p:cNvSpPr>
            <a:spLocks noGrp="1"/>
          </p:cNvSpPr>
          <p:nvPr>
            <p:ph type="title"/>
          </p:nvPr>
        </p:nvSpPr>
        <p:spPr>
          <a:xfrm>
            <a:off x="1277693" y="564529"/>
            <a:ext cx="10787744" cy="1325563"/>
          </a:xfrm>
        </p:spPr>
        <p:txBody>
          <a:bodyPr/>
          <a:lstStyle/>
          <a:p>
            <a:r>
              <a:rPr lang="en-US" b="1" dirty="0"/>
              <a:t>            Transfers In and Out and Reinstatements</a:t>
            </a:r>
            <a:endParaRPr lang="en-US" dirty="0"/>
          </a:p>
        </p:txBody>
      </p:sp>
      <p:pic>
        <p:nvPicPr>
          <p:cNvPr id="6" name="Picture 5" descr="A drawing of a flag&#10;&#10;Description automatically generated">
            <a:extLst>
              <a:ext uri="{FF2B5EF4-FFF2-40B4-BE49-F238E27FC236}">
                <a16:creationId xmlns:a16="http://schemas.microsoft.com/office/drawing/2014/main" id="{0E22E133-CFCC-4E1A-AC5A-54EF84DE358C}"/>
              </a:ext>
            </a:extLst>
          </p:cNvPr>
          <p:cNvPicPr>
            <a:picLocks noChangeAspect="1"/>
          </p:cNvPicPr>
          <p:nvPr/>
        </p:nvPicPr>
        <p:blipFill>
          <a:blip r:embed="rId2"/>
          <a:stretch>
            <a:fillRect/>
          </a:stretch>
        </p:blipFill>
        <p:spPr>
          <a:xfrm>
            <a:off x="1252641" y="500158"/>
            <a:ext cx="1428571" cy="1428571"/>
          </a:xfrm>
          <a:prstGeom prst="rect">
            <a:avLst/>
          </a:prstGeom>
        </p:spPr>
      </p:pic>
      <p:sp>
        <p:nvSpPr>
          <p:cNvPr id="3" name="Content Placeholder 2">
            <a:extLst>
              <a:ext uri="{FF2B5EF4-FFF2-40B4-BE49-F238E27FC236}">
                <a16:creationId xmlns:a16="http://schemas.microsoft.com/office/drawing/2014/main" id="{252034C3-9E18-2642-A627-228F4810F75C}"/>
              </a:ext>
            </a:extLst>
          </p:cNvPr>
          <p:cNvSpPr>
            <a:spLocks noGrp="1"/>
          </p:cNvSpPr>
          <p:nvPr>
            <p:ph idx="1"/>
          </p:nvPr>
        </p:nvSpPr>
        <p:spPr>
          <a:xfrm>
            <a:off x="838200" y="2375666"/>
            <a:ext cx="10515600" cy="3409566"/>
          </a:xfrm>
        </p:spPr>
        <p:txBody>
          <a:bodyPr/>
          <a:lstStyle/>
          <a:p>
            <a:r>
              <a:rPr lang="en-US" dirty="0"/>
              <a:t>Don’t let specific dates be your undoing.</a:t>
            </a:r>
          </a:p>
          <a:p>
            <a:r>
              <a:rPr lang="en-US" dirty="0"/>
              <a:t>Key dates for the purpose of the report are </a:t>
            </a:r>
            <a:r>
              <a:rPr lang="en-US" b="1" dirty="0"/>
              <a:t>before September 1 </a:t>
            </a:r>
            <a:r>
              <a:rPr lang="en-US" dirty="0"/>
              <a:t>and after </a:t>
            </a:r>
            <a:r>
              <a:rPr lang="en-US" b="1" dirty="0"/>
              <a:t>September 1</a:t>
            </a:r>
          </a:p>
          <a:p>
            <a:r>
              <a:rPr lang="en-US" dirty="0"/>
              <a:t>If a member was transferred or reinstated in the spring use June 15, 2020 as the date if you do not know the exact date. The 15</a:t>
            </a:r>
            <a:r>
              <a:rPr lang="en-US" baseline="30000" dirty="0"/>
              <a:t>th</a:t>
            </a:r>
            <a:r>
              <a:rPr lang="en-US" dirty="0"/>
              <a:t> of the month will always work for the day on all  transactions.</a:t>
            </a:r>
          </a:p>
        </p:txBody>
      </p:sp>
    </p:spTree>
    <p:extLst>
      <p:ext uri="{BB962C8B-B14F-4D97-AF65-F5344CB8AC3E}">
        <p14:creationId xmlns:p14="http://schemas.microsoft.com/office/powerpoint/2010/main" val="3970563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drawing of a flag&#10;&#10;Description automatically generated">
            <a:extLst>
              <a:ext uri="{FF2B5EF4-FFF2-40B4-BE49-F238E27FC236}">
                <a16:creationId xmlns:a16="http://schemas.microsoft.com/office/drawing/2014/main" id="{D0991378-B8CF-414A-BCBA-41D610B72DF7}"/>
              </a:ext>
            </a:extLst>
          </p:cNvPr>
          <p:cNvPicPr>
            <a:picLocks noChangeAspect="1"/>
          </p:cNvPicPr>
          <p:nvPr/>
        </p:nvPicPr>
        <p:blipFill>
          <a:blip r:embed="rId2"/>
          <a:stretch>
            <a:fillRect/>
          </a:stretch>
        </p:blipFill>
        <p:spPr>
          <a:xfrm>
            <a:off x="1243963" y="506794"/>
            <a:ext cx="1428571" cy="1428571"/>
          </a:xfrm>
          <a:prstGeom prst="rect">
            <a:avLst/>
          </a:prstGeom>
        </p:spPr>
      </p:pic>
      <p:sp>
        <p:nvSpPr>
          <p:cNvPr id="2" name="Title 1">
            <a:extLst>
              <a:ext uri="{FF2B5EF4-FFF2-40B4-BE49-F238E27FC236}">
                <a16:creationId xmlns:a16="http://schemas.microsoft.com/office/drawing/2014/main" id="{4B08D15D-67E4-FA4F-BD7E-BFD2F1AE7866}"/>
              </a:ext>
            </a:extLst>
          </p:cNvPr>
          <p:cNvSpPr>
            <a:spLocks noGrp="1"/>
          </p:cNvSpPr>
          <p:nvPr>
            <p:ph type="title"/>
          </p:nvPr>
        </p:nvSpPr>
        <p:spPr>
          <a:xfrm>
            <a:off x="799563" y="571189"/>
            <a:ext cx="10515600" cy="1325563"/>
          </a:xfrm>
        </p:spPr>
        <p:txBody>
          <a:bodyPr/>
          <a:lstStyle/>
          <a:p>
            <a:r>
              <a:rPr lang="en-US" dirty="0"/>
              <a:t>                     </a:t>
            </a:r>
            <a:r>
              <a:rPr lang="en-US" b="1" dirty="0"/>
              <a:t>Dates on Report</a:t>
            </a:r>
          </a:p>
        </p:txBody>
      </p:sp>
      <p:sp>
        <p:nvSpPr>
          <p:cNvPr id="3" name="Content Placeholder 2">
            <a:extLst>
              <a:ext uri="{FF2B5EF4-FFF2-40B4-BE49-F238E27FC236}">
                <a16:creationId xmlns:a16="http://schemas.microsoft.com/office/drawing/2014/main" id="{3E264E27-450A-3E4D-9512-12FABB8BCA4C}"/>
              </a:ext>
            </a:extLst>
          </p:cNvPr>
          <p:cNvSpPr>
            <a:spLocks noGrp="1"/>
          </p:cNvSpPr>
          <p:nvPr>
            <p:ph idx="1"/>
          </p:nvPr>
        </p:nvSpPr>
        <p:spPr>
          <a:xfrm>
            <a:off x="986383" y="2389296"/>
            <a:ext cx="10515600" cy="4351338"/>
          </a:xfrm>
        </p:spPr>
        <p:txBody>
          <a:bodyPr/>
          <a:lstStyle/>
          <a:p>
            <a:pPr marL="0" indent="0">
              <a:buNone/>
            </a:pPr>
            <a:r>
              <a:rPr lang="en-US" sz="3600" b="1" dirty="0"/>
              <a:t>Where to go to find information:</a:t>
            </a:r>
          </a:p>
          <a:p>
            <a:r>
              <a:rPr lang="en-US" dirty="0"/>
              <a:t>Log into the National web site</a:t>
            </a:r>
          </a:p>
          <a:p>
            <a:r>
              <a:rPr lang="en-US" dirty="0"/>
              <a:t>On </a:t>
            </a:r>
            <a:r>
              <a:rPr lang="en-US"/>
              <a:t>the navy blue bar </a:t>
            </a:r>
            <a:r>
              <a:rPr lang="en-US" dirty="0"/>
              <a:t>there is a tab “</a:t>
            </a:r>
            <a:r>
              <a:rPr lang="en-US" b="1" dirty="0"/>
              <a:t>Quick Links</a:t>
            </a:r>
            <a:r>
              <a:rPr lang="en-US" dirty="0"/>
              <a:t>” hit this tab.</a:t>
            </a:r>
          </a:p>
          <a:p>
            <a:r>
              <a:rPr lang="en-US" dirty="0"/>
              <a:t>Go to </a:t>
            </a:r>
            <a:r>
              <a:rPr lang="en-US" b="1" dirty="0"/>
              <a:t>Member Info</a:t>
            </a:r>
            <a:r>
              <a:rPr lang="en-US" dirty="0"/>
              <a:t> (yellow)</a:t>
            </a:r>
          </a:p>
          <a:p>
            <a:r>
              <a:rPr lang="en-US" dirty="0"/>
              <a:t>Login into site</a:t>
            </a:r>
            <a:r>
              <a:rPr lang="en-US" sz="2800" dirty="0"/>
              <a:t> </a:t>
            </a:r>
            <a:r>
              <a:rPr lang="en-US" sz="2800" dirty="0">
                <a:latin typeface="Calibri" panose="020F0502020204030204" pitchFamily="34" charset="0"/>
                <a:ea typeface="Calibri" panose="020F0502020204030204" pitchFamily="34" charset="0"/>
                <a:cs typeface="Times New Roman" panose="02020603050405020304" pitchFamily="18" charset="0"/>
              </a:rPr>
              <a:t>(N</a:t>
            </a:r>
            <a:r>
              <a:rPr lang="en-US" dirty="0"/>
              <a:t>ote this has a different login name and password.)</a:t>
            </a:r>
          </a:p>
          <a:p>
            <a:r>
              <a:rPr lang="en-US" dirty="0"/>
              <a:t>Type in the </a:t>
            </a:r>
            <a:r>
              <a:rPr lang="en-US" b="1" dirty="0"/>
              <a:t>last name</a:t>
            </a:r>
            <a:r>
              <a:rPr lang="en-US" dirty="0"/>
              <a:t> of the member and hit search.</a:t>
            </a:r>
          </a:p>
          <a:p>
            <a:r>
              <a:rPr lang="en-US" dirty="0"/>
              <a:t>Go into </a:t>
            </a:r>
            <a:r>
              <a:rPr lang="en-US" b="1" dirty="0"/>
              <a:t>select member</a:t>
            </a:r>
            <a:r>
              <a:rPr lang="en-US" dirty="0"/>
              <a:t> and look in </a:t>
            </a:r>
            <a:r>
              <a:rPr lang="en-US" b="1" dirty="0"/>
              <a:t>member status</a:t>
            </a:r>
            <a:r>
              <a:rPr lang="en-US" dirty="0"/>
              <a:t>.</a:t>
            </a:r>
          </a:p>
        </p:txBody>
      </p:sp>
    </p:spTree>
    <p:extLst>
      <p:ext uri="{BB962C8B-B14F-4D97-AF65-F5344CB8AC3E}">
        <p14:creationId xmlns:p14="http://schemas.microsoft.com/office/powerpoint/2010/main" val="957440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1E647-F142-DD41-AB93-D71F365173B4}"/>
              </a:ext>
            </a:extLst>
          </p:cNvPr>
          <p:cNvSpPr>
            <a:spLocks noGrp="1"/>
          </p:cNvSpPr>
          <p:nvPr>
            <p:ph type="title"/>
          </p:nvPr>
        </p:nvSpPr>
        <p:spPr>
          <a:xfrm>
            <a:off x="799563" y="564469"/>
            <a:ext cx="10515600" cy="1325563"/>
          </a:xfrm>
        </p:spPr>
        <p:txBody>
          <a:bodyPr/>
          <a:lstStyle/>
          <a:p>
            <a:r>
              <a:rPr lang="en-US" dirty="0"/>
              <a:t>                     </a:t>
            </a:r>
            <a:r>
              <a:rPr lang="en-US" b="1" dirty="0"/>
              <a:t>Information Needed </a:t>
            </a:r>
          </a:p>
        </p:txBody>
      </p:sp>
      <p:pic>
        <p:nvPicPr>
          <p:cNvPr id="6" name="Picture 5" descr="A drawing of a flag&#10;&#10;Description automatically generated">
            <a:extLst>
              <a:ext uri="{FF2B5EF4-FFF2-40B4-BE49-F238E27FC236}">
                <a16:creationId xmlns:a16="http://schemas.microsoft.com/office/drawing/2014/main" id="{78F106D8-CB73-4850-B30B-158786E48FD4}"/>
              </a:ext>
            </a:extLst>
          </p:cNvPr>
          <p:cNvPicPr>
            <a:picLocks noChangeAspect="1"/>
          </p:cNvPicPr>
          <p:nvPr/>
        </p:nvPicPr>
        <p:blipFill>
          <a:blip r:embed="rId2"/>
          <a:stretch>
            <a:fillRect/>
          </a:stretch>
        </p:blipFill>
        <p:spPr>
          <a:xfrm>
            <a:off x="1243963" y="500086"/>
            <a:ext cx="1428571" cy="1428571"/>
          </a:xfrm>
          <a:prstGeom prst="rect">
            <a:avLst/>
          </a:prstGeom>
        </p:spPr>
      </p:pic>
      <p:sp>
        <p:nvSpPr>
          <p:cNvPr id="3" name="Content Placeholder 2">
            <a:extLst>
              <a:ext uri="{FF2B5EF4-FFF2-40B4-BE49-F238E27FC236}">
                <a16:creationId xmlns:a16="http://schemas.microsoft.com/office/drawing/2014/main" id="{2217D3FE-A962-6142-B8C8-9EBE8276263B}"/>
              </a:ext>
            </a:extLst>
          </p:cNvPr>
          <p:cNvSpPr>
            <a:spLocks noGrp="1"/>
          </p:cNvSpPr>
          <p:nvPr>
            <p:ph idx="1"/>
          </p:nvPr>
        </p:nvSpPr>
        <p:spPr>
          <a:xfrm>
            <a:off x="838200" y="2213932"/>
            <a:ext cx="10515600" cy="4351338"/>
          </a:xfrm>
        </p:spPr>
        <p:txBody>
          <a:bodyPr/>
          <a:lstStyle/>
          <a:p>
            <a:pPr marL="0" indent="0">
              <a:buNone/>
            </a:pPr>
            <a:r>
              <a:rPr lang="en-US" b="1" dirty="0"/>
              <a:t>When collecting dues you need to confirm the following: </a:t>
            </a:r>
            <a:br>
              <a:rPr lang="en-US" b="1" dirty="0"/>
            </a:br>
            <a:endParaRPr lang="en-US" b="1" dirty="0"/>
          </a:p>
          <a:p>
            <a:r>
              <a:rPr lang="en-US" dirty="0"/>
              <a:t>Name</a:t>
            </a:r>
          </a:p>
          <a:p>
            <a:r>
              <a:rPr lang="en-US" dirty="0"/>
              <a:t>Address</a:t>
            </a:r>
          </a:p>
          <a:p>
            <a:r>
              <a:rPr lang="en-US" dirty="0"/>
              <a:t>Email (</a:t>
            </a:r>
            <a:r>
              <a:rPr lang="en-US" dirty="0">
                <a:solidFill>
                  <a:srgbClr val="C00000"/>
                </a:solidFill>
              </a:rPr>
              <a:t>important!</a:t>
            </a:r>
            <a:r>
              <a:rPr lang="en-US" dirty="0"/>
              <a:t>)</a:t>
            </a:r>
          </a:p>
          <a:p>
            <a:r>
              <a:rPr lang="en-US" dirty="0"/>
              <a:t>Phone number(s)</a:t>
            </a:r>
          </a:p>
          <a:p>
            <a:r>
              <a:rPr lang="en-US" dirty="0"/>
              <a:t>Need to confirm information on </a:t>
            </a:r>
            <a:r>
              <a:rPr lang="en-US" b="1" dirty="0"/>
              <a:t>life member</a:t>
            </a:r>
            <a:r>
              <a:rPr lang="en-US" dirty="0"/>
              <a:t>.</a:t>
            </a:r>
          </a:p>
          <a:p>
            <a:pPr marL="0" indent="0">
              <a:buNone/>
            </a:pPr>
            <a:r>
              <a:rPr lang="en-US" dirty="0"/>
              <a:t>Note: CASSAR policy is; after two years of no contact with a life member the member will be considered deceased.</a:t>
            </a:r>
          </a:p>
          <a:p>
            <a:pPr marL="0" indent="0">
              <a:buNone/>
            </a:pPr>
            <a:endParaRPr lang="en-US" dirty="0"/>
          </a:p>
        </p:txBody>
      </p:sp>
    </p:spTree>
    <p:extLst>
      <p:ext uri="{BB962C8B-B14F-4D97-AF65-F5344CB8AC3E}">
        <p14:creationId xmlns:p14="http://schemas.microsoft.com/office/powerpoint/2010/main" val="1775730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B3CDB-F10B-0642-8106-BF161AF31051}"/>
              </a:ext>
            </a:extLst>
          </p:cNvPr>
          <p:cNvSpPr>
            <a:spLocks noGrp="1"/>
          </p:cNvSpPr>
          <p:nvPr>
            <p:ph type="title"/>
          </p:nvPr>
        </p:nvSpPr>
        <p:spPr>
          <a:xfrm>
            <a:off x="825321" y="571188"/>
            <a:ext cx="10515600" cy="1325563"/>
          </a:xfrm>
        </p:spPr>
        <p:txBody>
          <a:bodyPr/>
          <a:lstStyle/>
          <a:p>
            <a:r>
              <a:rPr lang="en-US" dirty="0"/>
              <a:t>                     </a:t>
            </a:r>
            <a:r>
              <a:rPr lang="en-US" b="1" dirty="0"/>
              <a:t>General Comments</a:t>
            </a:r>
          </a:p>
        </p:txBody>
      </p:sp>
      <p:pic>
        <p:nvPicPr>
          <p:cNvPr id="6" name="Picture 5" descr="A drawing of a flag&#10;&#10;Description automatically generated">
            <a:extLst>
              <a:ext uri="{FF2B5EF4-FFF2-40B4-BE49-F238E27FC236}">
                <a16:creationId xmlns:a16="http://schemas.microsoft.com/office/drawing/2014/main" id="{5E7ED1E8-F1CA-4993-954B-D5BE41D2B546}"/>
              </a:ext>
            </a:extLst>
          </p:cNvPr>
          <p:cNvPicPr>
            <a:picLocks noChangeAspect="1"/>
          </p:cNvPicPr>
          <p:nvPr/>
        </p:nvPicPr>
        <p:blipFill>
          <a:blip r:embed="rId2"/>
          <a:stretch>
            <a:fillRect/>
          </a:stretch>
        </p:blipFill>
        <p:spPr>
          <a:xfrm>
            <a:off x="1243963" y="500086"/>
            <a:ext cx="1428571" cy="1428571"/>
          </a:xfrm>
          <a:prstGeom prst="rect">
            <a:avLst/>
          </a:prstGeom>
        </p:spPr>
      </p:pic>
      <p:sp>
        <p:nvSpPr>
          <p:cNvPr id="3" name="Content Placeholder 2">
            <a:extLst>
              <a:ext uri="{FF2B5EF4-FFF2-40B4-BE49-F238E27FC236}">
                <a16:creationId xmlns:a16="http://schemas.microsoft.com/office/drawing/2014/main" id="{4B88CD9C-DE7F-F54B-8E2B-549DD823CF03}"/>
              </a:ext>
            </a:extLst>
          </p:cNvPr>
          <p:cNvSpPr>
            <a:spLocks noGrp="1"/>
          </p:cNvSpPr>
          <p:nvPr>
            <p:ph idx="1"/>
          </p:nvPr>
        </p:nvSpPr>
        <p:spPr>
          <a:xfrm>
            <a:off x="838200" y="2351718"/>
            <a:ext cx="10515600" cy="4351338"/>
          </a:xfrm>
        </p:spPr>
        <p:txBody>
          <a:bodyPr/>
          <a:lstStyle/>
          <a:p>
            <a:r>
              <a:rPr lang="en-US" dirty="0"/>
              <a:t>Fill in all fields in the work sheets.</a:t>
            </a:r>
          </a:p>
          <a:p>
            <a:r>
              <a:rPr lang="en-US" b="1" dirty="0"/>
              <a:t>Do not delete </a:t>
            </a:r>
            <a:r>
              <a:rPr lang="en-US" dirty="0"/>
              <a:t>any of the work sheets.</a:t>
            </a:r>
          </a:p>
          <a:p>
            <a:r>
              <a:rPr lang="en-US" b="1" dirty="0"/>
              <a:t>Do not change any of the formulas</a:t>
            </a:r>
            <a:r>
              <a:rPr lang="en-US" dirty="0"/>
              <a:t> on any of the sheets.</a:t>
            </a:r>
          </a:p>
          <a:p>
            <a:r>
              <a:rPr lang="en-US" dirty="0"/>
              <a:t>Begin to fill in the Reconciliation Report as soon as you receive the report in September/October.</a:t>
            </a:r>
          </a:p>
          <a:p>
            <a:r>
              <a:rPr lang="en-US" dirty="0"/>
              <a:t>Call Fred Schuster if you need assistant (909) 985-7510</a:t>
            </a:r>
          </a:p>
          <a:p>
            <a:r>
              <a:rPr lang="en-US" dirty="0"/>
              <a:t>Again, call Fred Schuster if you need Assistance </a:t>
            </a:r>
            <a:r>
              <a:rPr lang="en-US" b="1" dirty="0"/>
              <a:t>(909) 985-7510</a:t>
            </a:r>
          </a:p>
        </p:txBody>
      </p:sp>
    </p:spTree>
    <p:extLst>
      <p:ext uri="{BB962C8B-B14F-4D97-AF65-F5344CB8AC3E}">
        <p14:creationId xmlns:p14="http://schemas.microsoft.com/office/powerpoint/2010/main" val="2741257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DFD6F-53AD-4A41-83A2-2C0D64E4A642}"/>
              </a:ext>
            </a:extLst>
          </p:cNvPr>
          <p:cNvSpPr>
            <a:spLocks noGrp="1"/>
          </p:cNvSpPr>
          <p:nvPr>
            <p:ph type="title"/>
          </p:nvPr>
        </p:nvSpPr>
        <p:spPr>
          <a:xfrm>
            <a:off x="838200" y="561635"/>
            <a:ext cx="10515600" cy="1325563"/>
          </a:xfrm>
        </p:spPr>
        <p:txBody>
          <a:bodyPr/>
          <a:lstStyle/>
          <a:p>
            <a:r>
              <a:rPr lang="en-US" dirty="0"/>
              <a:t>                             </a:t>
            </a:r>
            <a:r>
              <a:rPr lang="en-US" b="1" dirty="0">
                <a:latin typeface="Baloo" panose="03080902040302020200" pitchFamily="66" charset="77"/>
                <a:cs typeface="Baloo" panose="03080902040302020200" pitchFamily="66" charset="77"/>
              </a:rPr>
              <a:t>QUESTIONS</a:t>
            </a:r>
            <a:r>
              <a:rPr lang="en-US" dirty="0">
                <a:latin typeface="Baloo" panose="03080902040302020200" pitchFamily="66" charset="77"/>
                <a:cs typeface="Baloo" panose="03080902040302020200" pitchFamily="66" charset="77"/>
              </a:rPr>
              <a:t> </a:t>
            </a:r>
            <a:r>
              <a:rPr lang="en-US" dirty="0"/>
              <a:t>               </a:t>
            </a:r>
          </a:p>
        </p:txBody>
      </p:sp>
      <p:sp>
        <p:nvSpPr>
          <p:cNvPr id="3" name="Content Placeholder 2">
            <a:extLst>
              <a:ext uri="{FF2B5EF4-FFF2-40B4-BE49-F238E27FC236}">
                <a16:creationId xmlns:a16="http://schemas.microsoft.com/office/drawing/2014/main" id="{9DEBE7EA-C1A6-AA4A-9A6D-B28C5C0ED846}"/>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3600" dirty="0">
                <a:latin typeface="Baloo Bhaijaan" panose="03080902040302020200" pitchFamily="66" charset="-78"/>
                <a:cs typeface="Baloo Bhaijaan" panose="03080902040302020200" pitchFamily="66" charset="-78"/>
              </a:rPr>
              <a:t>OPEN FORUM FOR QUESTIONS</a:t>
            </a:r>
          </a:p>
        </p:txBody>
      </p:sp>
      <p:pic>
        <p:nvPicPr>
          <p:cNvPr id="5" name="Picture 4" descr="A drawing of a flag&#10;&#10;Description automatically generated">
            <a:extLst>
              <a:ext uri="{FF2B5EF4-FFF2-40B4-BE49-F238E27FC236}">
                <a16:creationId xmlns:a16="http://schemas.microsoft.com/office/drawing/2014/main" id="{ADC3642F-DD29-4CB1-9691-AD19D08ACF01}"/>
              </a:ext>
            </a:extLst>
          </p:cNvPr>
          <p:cNvPicPr>
            <a:picLocks noChangeAspect="1"/>
          </p:cNvPicPr>
          <p:nvPr/>
        </p:nvPicPr>
        <p:blipFill>
          <a:blip r:embed="rId2"/>
          <a:stretch>
            <a:fillRect/>
          </a:stretch>
        </p:blipFill>
        <p:spPr>
          <a:xfrm>
            <a:off x="1240540" y="497254"/>
            <a:ext cx="1428571" cy="1428571"/>
          </a:xfrm>
          <a:prstGeom prst="rect">
            <a:avLst/>
          </a:prstGeom>
        </p:spPr>
      </p:pic>
      <p:pic>
        <p:nvPicPr>
          <p:cNvPr id="9" name="Picture 8" descr="A drawing of a flag&#10;&#10;Description automatically generated">
            <a:extLst>
              <a:ext uri="{FF2B5EF4-FFF2-40B4-BE49-F238E27FC236}">
                <a16:creationId xmlns:a16="http://schemas.microsoft.com/office/drawing/2014/main" id="{D519F1AB-481B-4AE6-ABC2-1CCB407709BB}"/>
              </a:ext>
            </a:extLst>
          </p:cNvPr>
          <p:cNvPicPr>
            <a:picLocks noChangeAspect="1"/>
          </p:cNvPicPr>
          <p:nvPr/>
        </p:nvPicPr>
        <p:blipFill>
          <a:blip r:embed="rId2"/>
          <a:stretch>
            <a:fillRect/>
          </a:stretch>
        </p:blipFill>
        <p:spPr>
          <a:xfrm>
            <a:off x="9792963" y="484374"/>
            <a:ext cx="1428571" cy="1428571"/>
          </a:xfrm>
          <a:prstGeom prst="rect">
            <a:avLst/>
          </a:prstGeom>
        </p:spPr>
      </p:pic>
    </p:spTree>
    <p:extLst>
      <p:ext uri="{BB962C8B-B14F-4D97-AF65-F5344CB8AC3E}">
        <p14:creationId xmlns:p14="http://schemas.microsoft.com/office/powerpoint/2010/main" val="4187417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A4CC6-D3CD-8B4D-A314-0C5DA99A92EF}"/>
              </a:ext>
            </a:extLst>
          </p:cNvPr>
          <p:cNvSpPr>
            <a:spLocks noGrp="1"/>
          </p:cNvSpPr>
          <p:nvPr>
            <p:ph type="title"/>
          </p:nvPr>
        </p:nvSpPr>
        <p:spPr>
          <a:xfrm>
            <a:off x="966988" y="561636"/>
            <a:ext cx="10515600" cy="1325563"/>
          </a:xfrm>
        </p:spPr>
        <p:txBody>
          <a:bodyPr/>
          <a:lstStyle/>
          <a:p>
            <a:r>
              <a:rPr lang="en-US" dirty="0"/>
              <a:t>                    </a:t>
            </a:r>
            <a:r>
              <a:rPr lang="en-US" b="1" dirty="0"/>
              <a:t>Why These Dates?</a:t>
            </a:r>
          </a:p>
        </p:txBody>
      </p:sp>
      <p:sp>
        <p:nvSpPr>
          <p:cNvPr id="3" name="Content Placeholder 2">
            <a:extLst>
              <a:ext uri="{FF2B5EF4-FFF2-40B4-BE49-F238E27FC236}">
                <a16:creationId xmlns:a16="http://schemas.microsoft.com/office/drawing/2014/main" id="{AE401E8B-B18D-344F-9CFD-C439538CCA36}"/>
              </a:ext>
            </a:extLst>
          </p:cNvPr>
          <p:cNvSpPr>
            <a:spLocks noGrp="1"/>
          </p:cNvSpPr>
          <p:nvPr>
            <p:ph idx="1"/>
          </p:nvPr>
        </p:nvSpPr>
        <p:spPr/>
        <p:txBody>
          <a:bodyPr/>
          <a:lstStyle/>
          <a:p>
            <a:pPr marL="0" indent="0">
              <a:buNone/>
            </a:pPr>
            <a:endParaRPr lang="en-US" dirty="0"/>
          </a:p>
          <a:p>
            <a:pPr marL="0" indent="0">
              <a:buNone/>
            </a:pPr>
            <a:r>
              <a:rPr lang="en-US" b="1" dirty="0"/>
              <a:t>December 15</a:t>
            </a:r>
            <a:r>
              <a:rPr lang="en-US" b="1" baseline="30000" dirty="0"/>
              <a:t>th</a:t>
            </a:r>
            <a:r>
              <a:rPr lang="en-US" dirty="0"/>
              <a:t> and </a:t>
            </a:r>
            <a:r>
              <a:rPr lang="en-US" b="1" dirty="0"/>
              <a:t>January 5</a:t>
            </a:r>
            <a:r>
              <a:rPr lang="en-US" b="1" baseline="30000" dirty="0"/>
              <a:t>th</a:t>
            </a:r>
            <a:r>
              <a:rPr lang="en-US" dirty="0"/>
              <a:t> are set by the </a:t>
            </a:r>
            <a:r>
              <a:rPr lang="en-US" b="1" dirty="0"/>
              <a:t>California Society bylaws</a:t>
            </a:r>
            <a:r>
              <a:rPr lang="en-US" dirty="0"/>
              <a:t> to provide sufficient time to prepare the California Society Membership and Financial Reconciliation Report that must be submitted to the National Society by the last working day in January.</a:t>
            </a:r>
          </a:p>
          <a:p>
            <a:pPr marL="0" indent="0">
              <a:buNone/>
            </a:pPr>
            <a:r>
              <a:rPr lang="en-US" b="1" u="sng" dirty="0"/>
              <a:t>NOTE</a:t>
            </a:r>
            <a:r>
              <a:rPr lang="en-US" b="1" dirty="0"/>
              <a:t>: </a:t>
            </a:r>
            <a:r>
              <a:rPr lang="en-US" dirty="0"/>
              <a:t>Transactions are not processed until the National Reconciliation Report is complete.</a:t>
            </a:r>
          </a:p>
          <a:p>
            <a:pPr marL="0" indent="0" algn="ctr">
              <a:buNone/>
            </a:pPr>
            <a:r>
              <a:rPr lang="en-US" b="1" dirty="0"/>
              <a:t>In 2021 the National Reconciliation Report must be filed by </a:t>
            </a:r>
          </a:p>
          <a:p>
            <a:pPr marL="0" indent="0" algn="ctr">
              <a:buNone/>
            </a:pPr>
            <a:r>
              <a:rPr lang="en-US" b="1" dirty="0"/>
              <a:t>January 29, 2021</a:t>
            </a:r>
            <a:r>
              <a:rPr lang="en-US" dirty="0"/>
              <a:t>.</a:t>
            </a:r>
          </a:p>
        </p:txBody>
      </p:sp>
      <p:pic>
        <p:nvPicPr>
          <p:cNvPr id="8" name="Picture 7" descr="A drawing of a flag&#10;&#10;Description automatically generated">
            <a:extLst>
              <a:ext uri="{FF2B5EF4-FFF2-40B4-BE49-F238E27FC236}">
                <a16:creationId xmlns:a16="http://schemas.microsoft.com/office/drawing/2014/main" id="{7A5582C0-840E-4C5D-9E6C-D71CFF437696}"/>
              </a:ext>
            </a:extLst>
          </p:cNvPr>
          <p:cNvPicPr>
            <a:picLocks noChangeAspect="1"/>
          </p:cNvPicPr>
          <p:nvPr/>
        </p:nvPicPr>
        <p:blipFill>
          <a:blip r:embed="rId2"/>
          <a:stretch>
            <a:fillRect/>
          </a:stretch>
        </p:blipFill>
        <p:spPr>
          <a:xfrm>
            <a:off x="1273177" y="510133"/>
            <a:ext cx="1428571" cy="1428571"/>
          </a:xfrm>
          <a:prstGeom prst="rect">
            <a:avLst/>
          </a:prstGeom>
        </p:spPr>
      </p:pic>
    </p:spTree>
    <p:extLst>
      <p:ext uri="{BB962C8B-B14F-4D97-AF65-F5344CB8AC3E}">
        <p14:creationId xmlns:p14="http://schemas.microsoft.com/office/powerpoint/2010/main" val="1679415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3A96E-E0BD-CB42-93AA-30756CE934DD}"/>
              </a:ext>
            </a:extLst>
          </p:cNvPr>
          <p:cNvSpPr>
            <a:spLocks noGrp="1"/>
          </p:cNvSpPr>
          <p:nvPr>
            <p:ph type="title"/>
          </p:nvPr>
        </p:nvSpPr>
        <p:spPr/>
        <p:txBody>
          <a:bodyPr/>
          <a:lstStyle/>
          <a:p>
            <a:r>
              <a:rPr lang="en-US" b="1" dirty="0"/>
              <a:t>Life Members</a:t>
            </a:r>
            <a:r>
              <a:rPr lang="en-US" sz="4400" b="1" dirty="0"/>
              <a:t> </a:t>
            </a:r>
            <a:r>
              <a:rPr lang="en-US" sz="4400" b="1" dirty="0">
                <a:effectLst/>
                <a:latin typeface="Calibri" panose="020F0502020204030204" pitchFamily="34" charset="0"/>
                <a:ea typeface="Calibri" panose="020F0502020204030204" pitchFamily="34" charset="0"/>
                <a:cs typeface="Calibri" panose="020F0502020204030204" pitchFamily="34" charset="0"/>
              </a:rPr>
              <a:t>—</a:t>
            </a:r>
            <a:r>
              <a:rPr lang="en-US" sz="4400" b="1" dirty="0">
                <a:latin typeface="Calibri" panose="020F0502020204030204" pitchFamily="34" charset="0"/>
                <a:ea typeface="Calibri" panose="020F0502020204030204" pitchFamily="34" charset="0"/>
                <a:cs typeface="Times New Roman" panose="02020603050405020304" pitchFamily="18" charset="0"/>
              </a:rPr>
              <a:t> </a:t>
            </a:r>
            <a:r>
              <a:rPr lang="en-US" sz="4400" dirty="0">
                <a:latin typeface="Calibri" panose="020F0502020204030204" pitchFamily="34" charset="0"/>
                <a:ea typeface="Calibri" panose="020F0502020204030204" pitchFamily="34" charset="0"/>
                <a:cs typeface="Times New Roman" panose="02020603050405020304" pitchFamily="18" charset="0"/>
              </a:rPr>
              <a:t>Three</a:t>
            </a:r>
            <a:r>
              <a:rPr lang="en-US" b="1" dirty="0"/>
              <a:t> Types </a:t>
            </a:r>
          </a:p>
        </p:txBody>
      </p:sp>
      <p:sp>
        <p:nvSpPr>
          <p:cNvPr id="3" name="Content Placeholder 2">
            <a:extLst>
              <a:ext uri="{FF2B5EF4-FFF2-40B4-BE49-F238E27FC236}">
                <a16:creationId xmlns:a16="http://schemas.microsoft.com/office/drawing/2014/main" id="{3CD2CC07-2F72-3043-80EA-C636CFE9FED0}"/>
              </a:ext>
            </a:extLst>
          </p:cNvPr>
          <p:cNvSpPr>
            <a:spLocks noGrp="1"/>
          </p:cNvSpPr>
          <p:nvPr>
            <p:ph idx="1"/>
          </p:nvPr>
        </p:nvSpPr>
        <p:spPr/>
        <p:txBody>
          <a:bodyPr>
            <a:normAutofit/>
          </a:bodyPr>
          <a:lstStyle/>
          <a:p>
            <a:pPr marL="0" indent="0">
              <a:buNone/>
            </a:pPr>
            <a:r>
              <a:rPr lang="en-US" sz="3600" b="1" dirty="0"/>
              <a:t>What are they?</a:t>
            </a:r>
            <a:br>
              <a:rPr lang="en-US" sz="3600" b="1" dirty="0"/>
            </a:br>
            <a:endParaRPr lang="en-US" sz="3600" b="1" dirty="0"/>
          </a:p>
          <a:p>
            <a:r>
              <a:rPr lang="en-US" sz="3600" dirty="0"/>
              <a:t>California Life Member </a:t>
            </a:r>
            <a:r>
              <a:rPr lang="en-US" sz="3600" dirty="0">
                <a:effectLst/>
                <a:latin typeface="Calibri" panose="020F0502020204030204" pitchFamily="34" charset="0"/>
                <a:ea typeface="Calibri" panose="020F0502020204030204" pitchFamily="34" charset="0"/>
                <a:cs typeface="Calibri" panose="020F0502020204030204" pitchFamily="34" charset="0"/>
              </a:rPr>
              <a:t>—</a:t>
            </a: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dirty="0"/>
              <a:t>Old Program</a:t>
            </a:r>
          </a:p>
          <a:p>
            <a:r>
              <a:rPr lang="en-US" sz="3600" dirty="0"/>
              <a:t>California Life Member </a:t>
            </a:r>
            <a:r>
              <a:rPr lang="en-US" sz="3600" dirty="0">
                <a:effectLst/>
                <a:latin typeface="Calibri" panose="020F0502020204030204" pitchFamily="34" charset="0"/>
                <a:ea typeface="Calibri" panose="020F0502020204030204" pitchFamily="34" charset="0"/>
                <a:cs typeface="Calibri" panose="020F0502020204030204" pitchFamily="34" charset="0"/>
              </a:rPr>
              <a:t>—</a:t>
            </a: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dirty="0"/>
              <a:t>New Program</a:t>
            </a:r>
          </a:p>
          <a:p>
            <a:r>
              <a:rPr lang="en-US" sz="3600" dirty="0"/>
              <a:t>NSSAR Life Member</a:t>
            </a:r>
          </a:p>
          <a:p>
            <a:pPr marL="0" indent="0">
              <a:buNone/>
            </a:pPr>
            <a:r>
              <a:rPr lang="en-US" sz="3600" dirty="0"/>
              <a:t>plus: </a:t>
            </a:r>
          </a:p>
          <a:p>
            <a:r>
              <a:rPr lang="en-US" sz="3600" dirty="0"/>
              <a:t>Emeritus status </a:t>
            </a:r>
          </a:p>
        </p:txBody>
      </p:sp>
      <p:pic>
        <p:nvPicPr>
          <p:cNvPr id="5" name="Picture 4">
            <a:extLst>
              <a:ext uri="{FF2B5EF4-FFF2-40B4-BE49-F238E27FC236}">
                <a16:creationId xmlns:a16="http://schemas.microsoft.com/office/drawing/2014/main" id="{BE0A9E83-1A0C-5F49-9C04-01D36331C931}"/>
              </a:ext>
            </a:extLst>
          </p:cNvPr>
          <p:cNvPicPr>
            <a:picLocks noChangeAspect="1"/>
          </p:cNvPicPr>
          <p:nvPr/>
        </p:nvPicPr>
        <p:blipFill>
          <a:blip r:embed="rId2"/>
          <a:stretch>
            <a:fillRect/>
          </a:stretch>
        </p:blipFill>
        <p:spPr>
          <a:xfrm>
            <a:off x="7971692" y="500062"/>
            <a:ext cx="2954216" cy="1325563"/>
          </a:xfrm>
          <a:prstGeom prst="rect">
            <a:avLst/>
          </a:prstGeom>
        </p:spPr>
      </p:pic>
    </p:spTree>
    <p:extLst>
      <p:ext uri="{BB962C8B-B14F-4D97-AF65-F5344CB8AC3E}">
        <p14:creationId xmlns:p14="http://schemas.microsoft.com/office/powerpoint/2010/main" val="991201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A02E4-7B30-ED46-941C-60D7011ABC21}"/>
              </a:ext>
            </a:extLst>
          </p:cNvPr>
          <p:cNvSpPr>
            <a:spLocks noGrp="1"/>
          </p:cNvSpPr>
          <p:nvPr>
            <p:ph type="title"/>
          </p:nvPr>
        </p:nvSpPr>
        <p:spPr>
          <a:xfrm>
            <a:off x="838200" y="561636"/>
            <a:ext cx="10515600" cy="1325563"/>
          </a:xfrm>
        </p:spPr>
        <p:txBody>
          <a:bodyPr/>
          <a:lstStyle/>
          <a:p>
            <a:r>
              <a:rPr lang="en-US" dirty="0"/>
              <a:t>                     </a:t>
            </a:r>
            <a:r>
              <a:rPr lang="en-US" b="1" dirty="0"/>
              <a:t>California Old Life Members</a:t>
            </a:r>
          </a:p>
        </p:txBody>
      </p:sp>
      <p:sp>
        <p:nvSpPr>
          <p:cNvPr id="3" name="Content Placeholder 2">
            <a:extLst>
              <a:ext uri="{FF2B5EF4-FFF2-40B4-BE49-F238E27FC236}">
                <a16:creationId xmlns:a16="http://schemas.microsoft.com/office/drawing/2014/main" id="{AC236A61-6D5D-EE42-AA10-AB7ED41ECB34}"/>
              </a:ext>
            </a:extLst>
          </p:cNvPr>
          <p:cNvSpPr>
            <a:spLocks noGrp="1"/>
          </p:cNvSpPr>
          <p:nvPr>
            <p:ph idx="1"/>
          </p:nvPr>
        </p:nvSpPr>
        <p:spPr>
          <a:xfrm>
            <a:off x="838200" y="2389295"/>
            <a:ext cx="10515600" cy="3548041"/>
          </a:xfrm>
        </p:spPr>
        <p:txBody>
          <a:bodyPr/>
          <a:lstStyle/>
          <a:p>
            <a:pPr marL="0" indent="0">
              <a:buNone/>
            </a:pPr>
            <a:r>
              <a:rPr lang="en-US" dirty="0"/>
              <a:t>Most of the Life member in each of the chapters will be in the “OLD” Life category. These life members were under an older program where the California Society agreed to pay the State, National Dues and to pay the chapters a portion of their dues annually.</a:t>
            </a:r>
          </a:p>
          <a:p>
            <a:pPr marL="0" indent="0">
              <a:buNone/>
            </a:pPr>
            <a:endParaRPr lang="en-US" dirty="0"/>
          </a:p>
          <a:p>
            <a:pPr marL="0" indent="0">
              <a:buNone/>
            </a:pPr>
            <a:r>
              <a:rPr lang="en-US" b="1" dirty="0"/>
              <a:t>Members can no longer sign up for the “Old” California Life program.</a:t>
            </a:r>
          </a:p>
        </p:txBody>
      </p:sp>
      <p:pic>
        <p:nvPicPr>
          <p:cNvPr id="6" name="Picture 5" descr="A drawing of a flag&#10;&#10;Description automatically generated">
            <a:extLst>
              <a:ext uri="{FF2B5EF4-FFF2-40B4-BE49-F238E27FC236}">
                <a16:creationId xmlns:a16="http://schemas.microsoft.com/office/drawing/2014/main" id="{B58EC20C-85B1-46F7-ACBA-939EE3F75BEA}"/>
              </a:ext>
            </a:extLst>
          </p:cNvPr>
          <p:cNvPicPr>
            <a:picLocks noChangeAspect="1"/>
          </p:cNvPicPr>
          <p:nvPr/>
        </p:nvPicPr>
        <p:blipFill>
          <a:blip r:embed="rId2"/>
          <a:stretch>
            <a:fillRect/>
          </a:stretch>
        </p:blipFill>
        <p:spPr>
          <a:xfrm>
            <a:off x="1240540" y="497254"/>
            <a:ext cx="1428571" cy="1428571"/>
          </a:xfrm>
          <a:prstGeom prst="rect">
            <a:avLst/>
          </a:prstGeom>
        </p:spPr>
      </p:pic>
    </p:spTree>
    <p:extLst>
      <p:ext uri="{BB962C8B-B14F-4D97-AF65-F5344CB8AC3E}">
        <p14:creationId xmlns:p14="http://schemas.microsoft.com/office/powerpoint/2010/main" val="147327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3C1F-CE85-2247-B9F0-8ED4157F780A}"/>
              </a:ext>
            </a:extLst>
          </p:cNvPr>
          <p:cNvSpPr>
            <a:spLocks noGrp="1"/>
          </p:cNvSpPr>
          <p:nvPr>
            <p:ph type="title"/>
          </p:nvPr>
        </p:nvSpPr>
        <p:spPr/>
        <p:txBody>
          <a:bodyPr/>
          <a:lstStyle/>
          <a:p>
            <a:r>
              <a:rPr lang="en-US" b="1" dirty="0"/>
              <a:t>Life Members</a:t>
            </a:r>
            <a:r>
              <a:rPr lang="en-US" sz="4400" b="1" dirty="0"/>
              <a:t> </a:t>
            </a:r>
            <a:r>
              <a:rPr lang="en-US" sz="4400" b="1" dirty="0">
                <a:effectLst/>
                <a:latin typeface="Calibri" panose="020F0502020204030204" pitchFamily="34" charset="0"/>
                <a:ea typeface="Calibri" panose="020F0502020204030204" pitchFamily="34" charset="0"/>
                <a:cs typeface="Calibri" panose="020F0502020204030204" pitchFamily="34" charset="0"/>
              </a:rPr>
              <a:t>—</a:t>
            </a:r>
            <a:r>
              <a:rPr lang="en-US" sz="4400" b="1" dirty="0">
                <a:latin typeface="Calibri" panose="020F0502020204030204" pitchFamily="34" charset="0"/>
                <a:ea typeface="Calibri" panose="020F0502020204030204" pitchFamily="34" charset="0"/>
                <a:cs typeface="Times New Roman" panose="02020603050405020304" pitchFamily="18" charset="0"/>
              </a:rPr>
              <a:t> </a:t>
            </a:r>
            <a:r>
              <a:rPr lang="en-US" b="1" dirty="0"/>
              <a:t>Old Program</a:t>
            </a:r>
          </a:p>
        </p:txBody>
      </p:sp>
      <p:sp>
        <p:nvSpPr>
          <p:cNvPr id="3" name="Content Placeholder 2">
            <a:extLst>
              <a:ext uri="{FF2B5EF4-FFF2-40B4-BE49-F238E27FC236}">
                <a16:creationId xmlns:a16="http://schemas.microsoft.com/office/drawing/2014/main" id="{339E9052-15ED-9246-B09F-8E1C1FEC7B24}"/>
              </a:ext>
            </a:extLst>
          </p:cNvPr>
          <p:cNvSpPr>
            <a:spLocks noGrp="1"/>
          </p:cNvSpPr>
          <p:nvPr>
            <p:ph idx="1"/>
          </p:nvPr>
        </p:nvSpPr>
        <p:spPr/>
        <p:txBody>
          <a:bodyPr/>
          <a:lstStyle/>
          <a:p>
            <a:pPr marL="0" indent="0">
              <a:buNone/>
            </a:pPr>
            <a:r>
              <a:rPr lang="en-US" dirty="0"/>
              <a:t> </a:t>
            </a:r>
          </a:p>
        </p:txBody>
      </p:sp>
      <p:graphicFrame>
        <p:nvGraphicFramePr>
          <p:cNvPr id="5" name="Content Placeholder 3">
            <a:extLst>
              <a:ext uri="{FF2B5EF4-FFF2-40B4-BE49-F238E27FC236}">
                <a16:creationId xmlns:a16="http://schemas.microsoft.com/office/drawing/2014/main" id="{76F0616C-FBD2-3D4C-9A1C-6DB2CBBBE1B0}"/>
              </a:ext>
            </a:extLst>
          </p:cNvPr>
          <p:cNvGraphicFramePr>
            <a:graphicFrameLocks/>
          </p:cNvGraphicFramePr>
          <p:nvPr>
            <p:extLst>
              <p:ext uri="{D42A27DB-BD31-4B8C-83A1-F6EECF244321}">
                <p14:modId xmlns:p14="http://schemas.microsoft.com/office/powerpoint/2010/main" val="1178608485"/>
              </p:ext>
            </p:extLst>
          </p:nvPr>
        </p:nvGraphicFramePr>
        <p:xfrm>
          <a:off x="971550" y="2267744"/>
          <a:ext cx="10248900" cy="3467100"/>
        </p:xfrm>
        <a:graphic>
          <a:graphicData uri="http://schemas.openxmlformats.org/drawingml/2006/table">
            <a:tbl>
              <a:tblPr>
                <a:tableStyleId>{5C22544A-7EE6-4342-B048-85BDC9FD1C3A}</a:tableStyleId>
              </a:tblPr>
              <a:tblGrid>
                <a:gridCol w="676275">
                  <a:extLst>
                    <a:ext uri="{9D8B030D-6E8A-4147-A177-3AD203B41FA5}">
                      <a16:colId xmlns:a16="http://schemas.microsoft.com/office/drawing/2014/main" val="3950540738"/>
                    </a:ext>
                  </a:extLst>
                </a:gridCol>
                <a:gridCol w="685800">
                  <a:extLst>
                    <a:ext uri="{9D8B030D-6E8A-4147-A177-3AD203B41FA5}">
                      <a16:colId xmlns:a16="http://schemas.microsoft.com/office/drawing/2014/main" val="3172335968"/>
                    </a:ext>
                  </a:extLst>
                </a:gridCol>
                <a:gridCol w="876300">
                  <a:extLst>
                    <a:ext uri="{9D8B030D-6E8A-4147-A177-3AD203B41FA5}">
                      <a16:colId xmlns:a16="http://schemas.microsoft.com/office/drawing/2014/main" val="3302644036"/>
                    </a:ext>
                  </a:extLst>
                </a:gridCol>
                <a:gridCol w="1066800">
                  <a:extLst>
                    <a:ext uri="{9D8B030D-6E8A-4147-A177-3AD203B41FA5}">
                      <a16:colId xmlns:a16="http://schemas.microsoft.com/office/drawing/2014/main" val="2307807113"/>
                    </a:ext>
                  </a:extLst>
                </a:gridCol>
                <a:gridCol w="1866900">
                  <a:extLst>
                    <a:ext uri="{9D8B030D-6E8A-4147-A177-3AD203B41FA5}">
                      <a16:colId xmlns:a16="http://schemas.microsoft.com/office/drawing/2014/main" val="2432099231"/>
                    </a:ext>
                  </a:extLst>
                </a:gridCol>
                <a:gridCol w="1609725">
                  <a:extLst>
                    <a:ext uri="{9D8B030D-6E8A-4147-A177-3AD203B41FA5}">
                      <a16:colId xmlns:a16="http://schemas.microsoft.com/office/drawing/2014/main" val="2953854725"/>
                    </a:ext>
                  </a:extLst>
                </a:gridCol>
                <a:gridCol w="927100">
                  <a:extLst>
                    <a:ext uri="{9D8B030D-6E8A-4147-A177-3AD203B41FA5}">
                      <a16:colId xmlns:a16="http://schemas.microsoft.com/office/drawing/2014/main" val="847004188"/>
                    </a:ext>
                  </a:extLst>
                </a:gridCol>
                <a:gridCol w="774700">
                  <a:extLst>
                    <a:ext uri="{9D8B030D-6E8A-4147-A177-3AD203B41FA5}">
                      <a16:colId xmlns:a16="http://schemas.microsoft.com/office/drawing/2014/main" val="3627995567"/>
                    </a:ext>
                  </a:extLst>
                </a:gridCol>
                <a:gridCol w="304800">
                  <a:extLst>
                    <a:ext uri="{9D8B030D-6E8A-4147-A177-3AD203B41FA5}">
                      <a16:colId xmlns:a16="http://schemas.microsoft.com/office/drawing/2014/main" val="3230215281"/>
                    </a:ext>
                  </a:extLst>
                </a:gridCol>
                <a:gridCol w="1460500">
                  <a:extLst>
                    <a:ext uri="{9D8B030D-6E8A-4147-A177-3AD203B41FA5}">
                      <a16:colId xmlns:a16="http://schemas.microsoft.com/office/drawing/2014/main" val="3363169634"/>
                    </a:ext>
                  </a:extLst>
                </a:gridCol>
              </a:tblGrid>
              <a:tr h="165100">
                <a:tc gridSpan="6">
                  <a:txBody>
                    <a:bodyPr/>
                    <a:lstStyle/>
                    <a:p>
                      <a:pPr algn="ctr" fontAlgn="b"/>
                      <a:r>
                        <a:rPr lang="en-US" sz="900" u="none" strike="noStrike">
                          <a:effectLst/>
                        </a:rPr>
                        <a:t>CASSAR LIFE MEMBERS DOCUMENTATION SHEET - OLD PROGRAM</a:t>
                      </a:r>
                      <a:endParaRPr lang="en-US" sz="900" b="1" i="0" u="none" strike="noStrike">
                        <a:effectLst/>
                        <a:latin typeface="Times New Roman" panose="02020603050405020304" pitchFamily="18"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900" u="none" strike="noStrike">
                          <a:effectLst/>
                        </a:rPr>
                        <a:t> </a:t>
                      </a:r>
                      <a:endParaRPr lang="en-US" sz="900" b="1" i="1" u="none" strike="noStrike">
                        <a:solidFill>
                          <a:srgbClr val="993300"/>
                        </a:solidFill>
                        <a:effectLst/>
                        <a:latin typeface="Times New Roman" panose="02020603050405020304" pitchFamily="18"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28917768"/>
                  </a:ext>
                </a:extLst>
              </a:tr>
              <a:tr h="165100">
                <a:tc>
                  <a:txBody>
                    <a:bodyPr/>
                    <a:lstStyle/>
                    <a:p>
                      <a:pPr algn="ctr" fontAlgn="b"/>
                      <a:r>
                        <a:rPr lang="en-US" sz="900" u="none" strike="noStrike">
                          <a:effectLst/>
                        </a:rPr>
                        <a:t> </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r>
                        <a:rPr lang="en-US" sz="900" u="none" strike="noStrike">
                          <a:effectLst/>
                        </a:rPr>
                        <a:t>Society:</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Master</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 </a:t>
                      </a:r>
                      <a:endParaRPr lang="en-US" sz="900" b="0" i="0" u="none" strike="noStrike">
                        <a:effectLst/>
                        <a:latin typeface="Times New Roman" panose="02020603050405020304" pitchFamily="18" charset="0"/>
                      </a:endParaRPr>
                    </a:p>
                  </a:txBody>
                  <a:tcPr marL="9525" marR="9525" marT="9525" marB="0" anchor="b"/>
                </a:tc>
                <a:tc>
                  <a:txBody>
                    <a:bodyPr/>
                    <a:lstStyle/>
                    <a:p>
                      <a:pPr algn="r" fontAlgn="b"/>
                      <a:r>
                        <a:rPr lang="en-US" sz="900" u="none" strike="noStrike">
                          <a:effectLst/>
                        </a:rPr>
                        <a:t>Reconciliation as of January 1,</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2021</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900" u="none" strike="noStrike">
                          <a:effectLst/>
                        </a:rPr>
                        <a:t> </a:t>
                      </a:r>
                      <a:endParaRPr lang="en-US" sz="900" b="1" i="1" u="none" strike="noStrike">
                        <a:solidFill>
                          <a:srgbClr val="993300"/>
                        </a:solidFill>
                        <a:effectLst/>
                        <a:latin typeface="Times New Roman" panose="02020603050405020304" pitchFamily="18"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83661423"/>
                  </a:ext>
                </a:extLst>
              </a:tr>
              <a:tr h="165100">
                <a:tc>
                  <a:txBody>
                    <a:bodyPr/>
                    <a:lstStyle/>
                    <a:p>
                      <a:pPr algn="ctr" fontAlgn="b"/>
                      <a:r>
                        <a:rPr lang="en-US" sz="900" u="none" strike="noStrike">
                          <a:effectLst/>
                        </a:rPr>
                        <a:t> </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r>
                        <a:rPr lang="en-US" sz="900" u="none" strike="noStrike">
                          <a:effectLst/>
                        </a:rPr>
                        <a:t> </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 </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 </a:t>
                      </a:r>
                      <a:endParaRPr lang="en-US" sz="900" b="0" i="0" u="none" strike="noStrike">
                        <a:effectLst/>
                        <a:latin typeface="Times New Roman" panose="02020603050405020304" pitchFamily="18" charset="0"/>
                      </a:endParaRPr>
                    </a:p>
                  </a:txBody>
                  <a:tcPr marL="9525" marR="9525" marT="9525" marB="0" anchor="b"/>
                </a:tc>
                <a:tc>
                  <a:txBody>
                    <a:bodyPr/>
                    <a:lstStyle/>
                    <a:p>
                      <a:pPr algn="r" fontAlgn="b"/>
                      <a:r>
                        <a:rPr lang="en-US" sz="900" u="none" strike="noStrike">
                          <a:effectLst/>
                        </a:rPr>
                        <a:t> </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 </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900" u="none" strike="noStrike">
                          <a:effectLst/>
                        </a:rPr>
                        <a:t> </a:t>
                      </a:r>
                      <a:endParaRPr lang="en-US" sz="900" b="1" i="1" u="none" strike="noStrike">
                        <a:solidFill>
                          <a:srgbClr val="993300"/>
                        </a:solidFill>
                        <a:effectLst/>
                        <a:latin typeface="Times New Roman" panose="02020603050405020304" pitchFamily="18"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28949452"/>
                  </a:ext>
                </a:extLst>
              </a:tr>
              <a:tr h="165100">
                <a:tc gridSpan="6">
                  <a:txBody>
                    <a:bodyPr/>
                    <a:lstStyle/>
                    <a:p>
                      <a:pPr algn="ctr" fontAlgn="b"/>
                      <a:r>
                        <a:rPr lang="en-US" sz="900" u="none" strike="noStrike">
                          <a:effectLst/>
                        </a:rPr>
                        <a:t> </a:t>
                      </a:r>
                      <a:endParaRPr lang="en-US" sz="900" b="1" i="1" u="none" strike="noStrike">
                        <a:solidFill>
                          <a:srgbClr val="993300"/>
                        </a:solidFill>
                        <a:effectLst/>
                        <a:latin typeface="Times New Roman" panose="02020603050405020304" pitchFamily="18"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900" u="none" strike="noStrike">
                          <a:effectLst/>
                        </a:rPr>
                        <a:t> </a:t>
                      </a:r>
                      <a:endParaRPr lang="en-US" sz="900" b="1" i="1" u="none" strike="noStrike">
                        <a:solidFill>
                          <a:srgbClr val="993300"/>
                        </a:solidFill>
                        <a:effectLst/>
                        <a:latin typeface="Times New Roman" panose="02020603050405020304" pitchFamily="18"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773838813"/>
                  </a:ext>
                </a:extLst>
              </a:tr>
              <a:tr h="165100">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Nat'l #</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First Name</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Middle Name</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Last Name</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Chapter</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Birthdate</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Emeritus</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dirty="0">
                          <a:effectLst/>
                        </a:rPr>
                        <a:t> Chapter</a:t>
                      </a:r>
                      <a:endParaRPr lang="en-US"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701963049"/>
                  </a:ext>
                </a:extLst>
              </a:tr>
              <a:tr h="165100">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900" u="none" strike="noStrike">
                          <a:effectLst/>
                        </a:rPr>
                        <a:t> </a:t>
                      </a:r>
                      <a:endParaRPr lang="en-US" sz="900" b="1" i="1" u="none" strike="noStrike">
                        <a:solidFill>
                          <a:srgbClr val="993300"/>
                        </a:solidFill>
                        <a:effectLst/>
                        <a:latin typeface="Times New Roman" panose="02020603050405020304" pitchFamily="18"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554665288"/>
                  </a:ext>
                </a:extLst>
              </a:tr>
              <a:tr h="165100">
                <a:tc>
                  <a:txBody>
                    <a:bodyPr/>
                    <a:lstStyle/>
                    <a:p>
                      <a:pPr algn="ctr" fontAlgn="b"/>
                      <a:r>
                        <a:rPr lang="en-US" sz="900" u="none" strike="noStrike">
                          <a:effectLst/>
                        </a:rPr>
                        <a:t>1</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85568504"/>
                  </a:ext>
                </a:extLst>
              </a:tr>
              <a:tr h="165100">
                <a:tc>
                  <a:txBody>
                    <a:bodyPr/>
                    <a:lstStyle/>
                    <a:p>
                      <a:pPr algn="ctr" fontAlgn="b"/>
                      <a:r>
                        <a:rPr lang="en-US" sz="900" u="none" strike="noStrike">
                          <a:effectLst/>
                        </a:rPr>
                        <a:t>2</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endParaRPr lang="en-US" sz="9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141954104"/>
                  </a:ext>
                </a:extLst>
              </a:tr>
              <a:tr h="165100">
                <a:tc>
                  <a:txBody>
                    <a:bodyPr/>
                    <a:lstStyle/>
                    <a:p>
                      <a:pPr algn="ctr" fontAlgn="b"/>
                      <a:r>
                        <a:rPr lang="en-US" sz="900" u="none" strike="noStrike">
                          <a:effectLst/>
                        </a:rPr>
                        <a:t>3</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b"/>
                      <a:endParaRPr lang="en-US" sz="9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496411338"/>
                  </a:ext>
                </a:extLst>
              </a:tr>
              <a:tr h="165100">
                <a:tc>
                  <a:txBody>
                    <a:bodyPr/>
                    <a:lstStyle/>
                    <a:p>
                      <a:pPr algn="ctr" fontAlgn="b"/>
                      <a:r>
                        <a:rPr lang="en-US" sz="900" u="none" strike="noStrike">
                          <a:effectLst/>
                        </a:rPr>
                        <a:t>4</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74460416"/>
                  </a:ext>
                </a:extLst>
              </a:tr>
              <a:tr h="165100">
                <a:tc>
                  <a:txBody>
                    <a:bodyPr/>
                    <a:lstStyle/>
                    <a:p>
                      <a:pPr algn="ctr" fontAlgn="b"/>
                      <a:r>
                        <a:rPr lang="en-US" sz="900" u="none" strike="noStrike">
                          <a:effectLst/>
                        </a:rPr>
                        <a:t>5</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56735796"/>
                  </a:ext>
                </a:extLst>
              </a:tr>
              <a:tr h="165100">
                <a:tc>
                  <a:txBody>
                    <a:bodyPr/>
                    <a:lstStyle/>
                    <a:p>
                      <a:pPr algn="ctr" fontAlgn="b"/>
                      <a:r>
                        <a:rPr lang="en-US" sz="900" u="none" strike="noStrike">
                          <a:effectLst/>
                        </a:rPr>
                        <a:t>6</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460609314"/>
                  </a:ext>
                </a:extLst>
              </a:tr>
              <a:tr h="165100">
                <a:tc>
                  <a:txBody>
                    <a:bodyPr/>
                    <a:lstStyle/>
                    <a:p>
                      <a:pPr algn="ctr" fontAlgn="b"/>
                      <a:r>
                        <a:rPr lang="en-US" sz="900" u="none" strike="noStrike">
                          <a:effectLst/>
                        </a:rPr>
                        <a:t>7</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708591469"/>
                  </a:ext>
                </a:extLst>
              </a:tr>
              <a:tr h="165100">
                <a:tc>
                  <a:txBody>
                    <a:bodyPr/>
                    <a:lstStyle/>
                    <a:p>
                      <a:pPr algn="ctr" fontAlgn="b"/>
                      <a:r>
                        <a:rPr lang="en-US" sz="900" u="none" strike="noStrike">
                          <a:effectLst/>
                        </a:rPr>
                        <a:t>8</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dirty="0">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285300548"/>
                  </a:ext>
                </a:extLst>
              </a:tr>
              <a:tr h="165100">
                <a:tc>
                  <a:txBody>
                    <a:bodyPr/>
                    <a:lstStyle/>
                    <a:p>
                      <a:pPr algn="ctr" fontAlgn="b"/>
                      <a:r>
                        <a:rPr lang="en-US" sz="900" u="none" strike="noStrike">
                          <a:effectLst/>
                        </a:rPr>
                        <a:t>9</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084249367"/>
                  </a:ext>
                </a:extLst>
              </a:tr>
              <a:tr h="165100">
                <a:tc>
                  <a:txBody>
                    <a:bodyPr/>
                    <a:lstStyle/>
                    <a:p>
                      <a:pPr algn="ctr" fontAlgn="b"/>
                      <a:r>
                        <a:rPr lang="en-US" sz="900" u="none" strike="noStrike">
                          <a:effectLst/>
                        </a:rPr>
                        <a:t>10</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474354636"/>
                  </a:ext>
                </a:extLst>
              </a:tr>
              <a:tr h="165100">
                <a:tc>
                  <a:txBody>
                    <a:bodyPr/>
                    <a:lstStyle/>
                    <a:p>
                      <a:pPr algn="ctr" fontAlgn="b"/>
                      <a:r>
                        <a:rPr lang="en-US" sz="900" u="none" strike="noStrike">
                          <a:effectLst/>
                        </a:rPr>
                        <a:t>11</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50491739"/>
                  </a:ext>
                </a:extLst>
              </a:tr>
              <a:tr h="165100">
                <a:tc>
                  <a:txBody>
                    <a:bodyPr/>
                    <a:lstStyle/>
                    <a:p>
                      <a:pPr algn="ctr" fontAlgn="b"/>
                      <a:r>
                        <a:rPr lang="en-US" sz="900" u="none" strike="noStrike">
                          <a:effectLst/>
                        </a:rPr>
                        <a:t>12</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094720284"/>
                  </a:ext>
                </a:extLst>
              </a:tr>
              <a:tr h="165100">
                <a:tc>
                  <a:txBody>
                    <a:bodyPr/>
                    <a:lstStyle/>
                    <a:p>
                      <a:pPr algn="ctr" fontAlgn="b"/>
                      <a:r>
                        <a:rPr lang="en-US" sz="900" u="none" strike="noStrike">
                          <a:effectLst/>
                        </a:rPr>
                        <a:t>13</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071853737"/>
                  </a:ext>
                </a:extLst>
              </a:tr>
              <a:tr h="165100">
                <a:tc>
                  <a:txBody>
                    <a:bodyPr/>
                    <a:lstStyle/>
                    <a:p>
                      <a:pPr algn="ctr" fontAlgn="b"/>
                      <a:r>
                        <a:rPr lang="en-US" sz="900" u="none" strike="noStrike">
                          <a:effectLst/>
                        </a:rPr>
                        <a:t>14</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477716859"/>
                  </a:ext>
                </a:extLst>
              </a:tr>
              <a:tr h="165100">
                <a:tc>
                  <a:txBody>
                    <a:bodyPr/>
                    <a:lstStyle/>
                    <a:p>
                      <a:pPr algn="ctr" fontAlgn="b"/>
                      <a:r>
                        <a:rPr lang="en-US" sz="900" u="none" strike="noStrike">
                          <a:effectLst/>
                        </a:rPr>
                        <a:t>15</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b"/>
                      <a:r>
                        <a:rPr lang="en-US" sz="900" u="none" strike="noStrike">
                          <a:effectLst/>
                        </a:rPr>
                        <a:t> </a:t>
                      </a:r>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155321930"/>
                  </a:ext>
                </a:extLst>
              </a:tr>
            </a:tbl>
          </a:graphicData>
        </a:graphic>
      </p:graphicFrame>
    </p:spTree>
    <p:extLst>
      <p:ext uri="{BB962C8B-B14F-4D97-AF65-F5344CB8AC3E}">
        <p14:creationId xmlns:p14="http://schemas.microsoft.com/office/powerpoint/2010/main" val="179068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6DA0C-3ED8-754B-A10B-D6DC343B98D4}"/>
              </a:ext>
            </a:extLst>
          </p:cNvPr>
          <p:cNvSpPr>
            <a:spLocks noGrp="1"/>
          </p:cNvSpPr>
          <p:nvPr>
            <p:ph type="title"/>
          </p:nvPr>
        </p:nvSpPr>
        <p:spPr>
          <a:xfrm>
            <a:off x="812442" y="558310"/>
            <a:ext cx="10515600" cy="1325563"/>
          </a:xfrm>
        </p:spPr>
        <p:txBody>
          <a:bodyPr/>
          <a:lstStyle/>
          <a:p>
            <a:r>
              <a:rPr lang="en-US" dirty="0"/>
              <a:t>                     </a:t>
            </a:r>
            <a:r>
              <a:rPr lang="en-US" b="1" dirty="0"/>
              <a:t>California “New” Life Membership</a:t>
            </a:r>
          </a:p>
        </p:txBody>
      </p:sp>
      <p:pic>
        <p:nvPicPr>
          <p:cNvPr id="6" name="Picture 5" descr="A drawing of a flag&#10;&#10;Description automatically generated">
            <a:extLst>
              <a:ext uri="{FF2B5EF4-FFF2-40B4-BE49-F238E27FC236}">
                <a16:creationId xmlns:a16="http://schemas.microsoft.com/office/drawing/2014/main" id="{47FBB032-C15E-4B68-8E41-6C9F18F3541F}"/>
              </a:ext>
            </a:extLst>
          </p:cNvPr>
          <p:cNvPicPr>
            <a:picLocks noChangeAspect="1"/>
          </p:cNvPicPr>
          <p:nvPr/>
        </p:nvPicPr>
        <p:blipFill>
          <a:blip r:embed="rId2"/>
          <a:stretch>
            <a:fillRect/>
          </a:stretch>
        </p:blipFill>
        <p:spPr>
          <a:xfrm>
            <a:off x="986383" y="506794"/>
            <a:ext cx="1428571" cy="1428571"/>
          </a:xfrm>
          <a:prstGeom prst="rect">
            <a:avLst/>
          </a:prstGeom>
        </p:spPr>
      </p:pic>
      <p:sp>
        <p:nvSpPr>
          <p:cNvPr id="3" name="Content Placeholder 2">
            <a:extLst>
              <a:ext uri="{FF2B5EF4-FFF2-40B4-BE49-F238E27FC236}">
                <a16:creationId xmlns:a16="http://schemas.microsoft.com/office/drawing/2014/main" id="{4409730A-80FE-474E-9AF2-D099AA796143}"/>
              </a:ext>
            </a:extLst>
          </p:cNvPr>
          <p:cNvSpPr>
            <a:spLocks noGrp="1"/>
          </p:cNvSpPr>
          <p:nvPr>
            <p:ph idx="1"/>
          </p:nvPr>
        </p:nvSpPr>
        <p:spPr>
          <a:xfrm>
            <a:off x="838200" y="2351717"/>
            <a:ext cx="10515600" cy="4351338"/>
          </a:xfrm>
        </p:spPr>
        <p:txBody>
          <a:bodyPr>
            <a:normAutofit lnSpcReduction="10000"/>
          </a:bodyPr>
          <a:lstStyle/>
          <a:p>
            <a:pPr marL="0" indent="0">
              <a:buNone/>
            </a:pPr>
            <a:r>
              <a:rPr lang="en-US"/>
              <a:t>After 2013 a member that desired to become a California Life member had to first become a NSSAR life member and receive a National Life member number. </a:t>
            </a:r>
          </a:p>
          <a:p>
            <a:pPr marL="0" indent="0">
              <a:buNone/>
            </a:pPr>
            <a:br>
              <a:rPr lang="en-US"/>
            </a:br>
            <a:r>
              <a:rPr lang="en-US"/>
              <a:t>After being accepted as an “National” life member the member may apply to the California Society to be a California Life Member under the “New” program.</a:t>
            </a:r>
          </a:p>
          <a:p>
            <a:pPr marL="0" indent="0">
              <a:buNone/>
            </a:pPr>
            <a:br>
              <a:rPr lang="en-US"/>
            </a:br>
            <a:r>
              <a:rPr lang="en-US"/>
              <a:t>The New California Life program works in much the same way as the “Old” California program it just is different in how the member becomes a California Society Life Member.</a:t>
            </a:r>
            <a:endParaRPr lang="en-US" dirty="0"/>
          </a:p>
        </p:txBody>
      </p:sp>
    </p:spTree>
    <p:extLst>
      <p:ext uri="{BB962C8B-B14F-4D97-AF65-F5344CB8AC3E}">
        <p14:creationId xmlns:p14="http://schemas.microsoft.com/office/powerpoint/2010/main" val="2027365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41DA80-FEAB-A241-B7DD-8DFCF5E264BF}"/>
              </a:ext>
            </a:extLst>
          </p:cNvPr>
          <p:cNvSpPr>
            <a:spLocks noGrp="1"/>
          </p:cNvSpPr>
          <p:nvPr>
            <p:ph idx="1"/>
          </p:nvPr>
        </p:nvSpPr>
        <p:spPr/>
        <p:txBody>
          <a:bodyPr/>
          <a:lstStyle/>
          <a:p>
            <a:endParaRPr lang="en-US" dirty="0"/>
          </a:p>
        </p:txBody>
      </p:sp>
      <p:sp>
        <p:nvSpPr>
          <p:cNvPr id="4" name="Title 1">
            <a:extLst>
              <a:ext uri="{FF2B5EF4-FFF2-40B4-BE49-F238E27FC236}">
                <a16:creationId xmlns:a16="http://schemas.microsoft.com/office/drawing/2014/main" id="{37DFC451-348C-124F-A8B5-0D2F6E0AD0B9}"/>
              </a:ext>
            </a:extLst>
          </p:cNvPr>
          <p:cNvSpPr txBox="1">
            <a:spLocks/>
          </p:cNvSpPr>
          <p:nvPr/>
        </p:nvSpPr>
        <p:spPr>
          <a:xfrm>
            <a:off x="838199" y="365125"/>
            <a:ext cx="1051560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Life Members</a:t>
            </a:r>
            <a:r>
              <a:rPr lang="en-US" sz="4400" b="1" dirty="0"/>
              <a:t> </a:t>
            </a:r>
            <a:r>
              <a:rPr lang="en-US" sz="4400" b="1" dirty="0">
                <a:effectLst/>
                <a:latin typeface="Calibri" panose="020F0502020204030204" pitchFamily="34" charset="0"/>
                <a:ea typeface="Calibri" panose="020F0502020204030204" pitchFamily="34" charset="0"/>
                <a:cs typeface="Calibri" panose="020F0502020204030204" pitchFamily="34" charset="0"/>
              </a:rPr>
              <a:t>—</a:t>
            </a:r>
            <a:r>
              <a:rPr lang="en-US" sz="4400" b="1" dirty="0">
                <a:latin typeface="Calibri" panose="020F0502020204030204" pitchFamily="34" charset="0"/>
                <a:ea typeface="Calibri" panose="020F0502020204030204" pitchFamily="34" charset="0"/>
                <a:cs typeface="Times New Roman" panose="02020603050405020304" pitchFamily="18" charset="0"/>
              </a:rPr>
              <a:t> </a:t>
            </a:r>
            <a:r>
              <a:rPr lang="en-US" b="1" dirty="0"/>
              <a:t>New Program</a:t>
            </a:r>
          </a:p>
        </p:txBody>
      </p:sp>
      <p:graphicFrame>
        <p:nvGraphicFramePr>
          <p:cNvPr id="5" name="Content Placeholder 3">
            <a:extLst>
              <a:ext uri="{FF2B5EF4-FFF2-40B4-BE49-F238E27FC236}">
                <a16:creationId xmlns:a16="http://schemas.microsoft.com/office/drawing/2014/main" id="{7FF9FEBD-525F-9D4F-A23B-E8A219206D14}"/>
              </a:ext>
            </a:extLst>
          </p:cNvPr>
          <p:cNvGraphicFramePr>
            <a:graphicFrameLocks/>
          </p:cNvGraphicFramePr>
          <p:nvPr>
            <p:extLst>
              <p:ext uri="{D42A27DB-BD31-4B8C-83A1-F6EECF244321}">
                <p14:modId xmlns:p14="http://schemas.microsoft.com/office/powerpoint/2010/main" val="2121839595"/>
              </p:ext>
            </p:extLst>
          </p:nvPr>
        </p:nvGraphicFramePr>
        <p:xfrm>
          <a:off x="838199" y="1921267"/>
          <a:ext cx="10730499" cy="4284324"/>
        </p:xfrm>
        <a:graphic>
          <a:graphicData uri="http://schemas.openxmlformats.org/drawingml/2006/table">
            <a:tbl>
              <a:tblPr>
                <a:tableStyleId>{5C22544A-7EE6-4342-B048-85BDC9FD1C3A}</a:tableStyleId>
              </a:tblPr>
              <a:tblGrid>
                <a:gridCol w="485909">
                  <a:extLst>
                    <a:ext uri="{9D8B030D-6E8A-4147-A177-3AD203B41FA5}">
                      <a16:colId xmlns:a16="http://schemas.microsoft.com/office/drawing/2014/main" val="4256084518"/>
                    </a:ext>
                  </a:extLst>
                </a:gridCol>
                <a:gridCol w="1025808">
                  <a:extLst>
                    <a:ext uri="{9D8B030D-6E8A-4147-A177-3AD203B41FA5}">
                      <a16:colId xmlns:a16="http://schemas.microsoft.com/office/drawing/2014/main" val="461679622"/>
                    </a:ext>
                  </a:extLst>
                </a:gridCol>
                <a:gridCol w="1025808">
                  <a:extLst>
                    <a:ext uri="{9D8B030D-6E8A-4147-A177-3AD203B41FA5}">
                      <a16:colId xmlns:a16="http://schemas.microsoft.com/office/drawing/2014/main" val="266123169"/>
                    </a:ext>
                  </a:extLst>
                </a:gridCol>
                <a:gridCol w="1205775">
                  <a:extLst>
                    <a:ext uri="{9D8B030D-6E8A-4147-A177-3AD203B41FA5}">
                      <a16:colId xmlns:a16="http://schemas.microsoft.com/office/drawing/2014/main" val="130650961"/>
                    </a:ext>
                  </a:extLst>
                </a:gridCol>
                <a:gridCol w="2645507">
                  <a:extLst>
                    <a:ext uri="{9D8B030D-6E8A-4147-A177-3AD203B41FA5}">
                      <a16:colId xmlns:a16="http://schemas.microsoft.com/office/drawing/2014/main" val="3810354973"/>
                    </a:ext>
                  </a:extLst>
                </a:gridCol>
                <a:gridCol w="2285576">
                  <a:extLst>
                    <a:ext uri="{9D8B030D-6E8A-4147-A177-3AD203B41FA5}">
                      <a16:colId xmlns:a16="http://schemas.microsoft.com/office/drawing/2014/main" val="2584956617"/>
                    </a:ext>
                  </a:extLst>
                </a:gridCol>
                <a:gridCol w="1097795">
                  <a:extLst>
                    <a:ext uri="{9D8B030D-6E8A-4147-A177-3AD203B41FA5}">
                      <a16:colId xmlns:a16="http://schemas.microsoft.com/office/drawing/2014/main" val="1317302860"/>
                    </a:ext>
                  </a:extLst>
                </a:gridCol>
                <a:gridCol w="958321">
                  <a:extLst>
                    <a:ext uri="{9D8B030D-6E8A-4147-A177-3AD203B41FA5}">
                      <a16:colId xmlns:a16="http://schemas.microsoft.com/office/drawing/2014/main" val="1657720889"/>
                    </a:ext>
                  </a:extLst>
                </a:gridCol>
              </a:tblGrid>
              <a:tr h="238018">
                <a:tc gridSpan="6">
                  <a:txBody>
                    <a:bodyPr/>
                    <a:lstStyle/>
                    <a:p>
                      <a:pPr algn="ctr" fontAlgn="b"/>
                      <a:r>
                        <a:rPr lang="en-US" sz="900" u="none" strike="noStrike" dirty="0">
                          <a:effectLst/>
                        </a:rPr>
                        <a:t>CASSAR LIFE MEMBERS DOCUMENTATION SHEET - NEW PROGRAM</a:t>
                      </a:r>
                      <a:endParaRPr lang="en-US" sz="900" b="1" i="0" u="none" strike="noStrike" dirty="0">
                        <a:effectLst/>
                        <a:latin typeface="Times New Roman" panose="02020603050405020304" pitchFamily="18"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1000" u="none" strike="noStrike">
                          <a:effectLst/>
                        </a:rPr>
                        <a:t> </a:t>
                      </a:r>
                      <a:endParaRPr lang="en-US" sz="10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075013553"/>
                  </a:ext>
                </a:extLst>
              </a:tr>
              <a:tr h="238018">
                <a:tc>
                  <a:txBody>
                    <a:bodyPr/>
                    <a:lstStyle/>
                    <a:p>
                      <a:pPr algn="ctr" fontAlgn="b"/>
                      <a:r>
                        <a:rPr lang="en-US" sz="900" u="none" strike="noStrike">
                          <a:effectLst/>
                        </a:rPr>
                        <a:t> </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r>
                        <a:rPr lang="en-US" sz="900" u="none" strike="noStrike">
                          <a:effectLst/>
                        </a:rPr>
                        <a:t>Society:</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Master</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 </a:t>
                      </a:r>
                      <a:endParaRPr lang="en-US" sz="900" b="0" i="0" u="none" strike="noStrike">
                        <a:effectLst/>
                        <a:latin typeface="Times New Roman" panose="02020603050405020304" pitchFamily="18" charset="0"/>
                      </a:endParaRPr>
                    </a:p>
                  </a:txBody>
                  <a:tcPr marL="9525" marR="9525" marT="9525" marB="0" anchor="b"/>
                </a:tc>
                <a:tc>
                  <a:txBody>
                    <a:bodyPr/>
                    <a:lstStyle/>
                    <a:p>
                      <a:pPr algn="r" fontAlgn="b"/>
                      <a:r>
                        <a:rPr lang="en-US" sz="900" u="none" strike="noStrike">
                          <a:effectLst/>
                        </a:rPr>
                        <a:t>Reconciliation as of January 1,</a:t>
                      </a:r>
                      <a:endParaRPr lang="en-US" sz="900" b="1" i="0" u="none" strike="noStrike">
                        <a:effectLst/>
                        <a:latin typeface="Times New Roman" panose="02020603050405020304" pitchFamily="18" charset="0"/>
                      </a:endParaRPr>
                    </a:p>
                  </a:txBody>
                  <a:tcPr marL="9525" marR="9525" marT="9525" marB="0" anchor="b"/>
                </a:tc>
                <a:tc>
                  <a:txBody>
                    <a:bodyPr/>
                    <a:lstStyle/>
                    <a:p>
                      <a:pPr algn="l" fontAlgn="b"/>
                      <a:r>
                        <a:rPr lang="en-US" sz="900" u="none" strike="noStrike">
                          <a:effectLst/>
                        </a:rPr>
                        <a:t>2021</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1000" u="none" strike="noStrike">
                          <a:effectLst/>
                        </a:rPr>
                        <a:t> </a:t>
                      </a:r>
                      <a:endParaRPr lang="en-US" sz="10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637873315"/>
                  </a:ext>
                </a:extLst>
              </a:tr>
              <a:tr h="238018">
                <a:tc gridSpan="6">
                  <a:txBody>
                    <a:bodyPr/>
                    <a:lstStyle/>
                    <a:p>
                      <a:pPr algn="ctr" fontAlgn="b"/>
                      <a:r>
                        <a:rPr lang="en-US" sz="900" u="none" strike="noStrike">
                          <a:effectLst/>
                        </a:rPr>
                        <a:t> </a:t>
                      </a:r>
                      <a:endParaRPr lang="en-US" sz="900" b="1" i="1" u="none" strike="noStrike">
                        <a:solidFill>
                          <a:srgbClr val="993300"/>
                        </a:solidFill>
                        <a:effectLst/>
                        <a:latin typeface="Times New Roman" panose="02020603050405020304" pitchFamily="18"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1000" u="none" strike="noStrike">
                          <a:effectLst/>
                        </a:rPr>
                        <a:t> </a:t>
                      </a:r>
                      <a:endParaRPr lang="en-US" sz="10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931272180"/>
                  </a:ext>
                </a:extLst>
              </a:tr>
              <a:tr h="238018">
                <a:tc>
                  <a:txBody>
                    <a:bodyPr/>
                    <a:lstStyle/>
                    <a:p>
                      <a:pPr algn="ctr" fontAlgn="b"/>
                      <a:r>
                        <a:rPr lang="en-US" sz="900" u="none" strike="noStrike">
                          <a:effectLst/>
                        </a:rPr>
                        <a:t> </a:t>
                      </a:r>
                      <a:endParaRPr lang="en-US" sz="900" b="1" i="1" u="none" strike="noStrike">
                        <a:solidFill>
                          <a:srgbClr val="993300"/>
                        </a:solidFill>
                        <a:effectLst/>
                        <a:latin typeface="Times New Roman" panose="02020603050405020304" pitchFamily="18" charset="0"/>
                      </a:endParaRPr>
                    </a:p>
                  </a:txBody>
                  <a:tcPr marL="9525" marR="9525" marT="9525" marB="0" anchor="b"/>
                </a:tc>
                <a:tc>
                  <a:txBody>
                    <a:bodyPr/>
                    <a:lstStyle/>
                    <a:p>
                      <a:pPr algn="ctr" fontAlgn="b"/>
                      <a:r>
                        <a:rPr lang="en-US" sz="900" u="none" strike="noStrike">
                          <a:effectLst/>
                        </a:rPr>
                        <a:t> </a:t>
                      </a:r>
                      <a:endParaRPr lang="en-US" sz="900" b="0" i="1" u="none" strike="noStrike">
                        <a:solidFill>
                          <a:srgbClr val="993300"/>
                        </a:solidFill>
                        <a:effectLst/>
                        <a:latin typeface="Arial" panose="020B0604020202020204" pitchFamily="34" charset="0"/>
                      </a:endParaRPr>
                    </a:p>
                  </a:txBody>
                  <a:tcPr marL="9525" marR="9525" marT="9525" marB="0" anchor="b"/>
                </a:tc>
                <a:tc>
                  <a:txBody>
                    <a:bodyPr/>
                    <a:lstStyle/>
                    <a:p>
                      <a:pPr algn="l" fontAlgn="b"/>
                      <a:r>
                        <a:rPr lang="en-US" sz="900" u="none" strike="noStrike">
                          <a:effectLst/>
                        </a:rPr>
                        <a:t> </a:t>
                      </a:r>
                      <a:endParaRPr lang="en-US" sz="900" b="0" i="1" u="none" strike="noStrike">
                        <a:solidFill>
                          <a:srgbClr val="993300"/>
                        </a:solidFill>
                        <a:effectLst/>
                        <a:latin typeface="Arial" panose="020B0604020202020204" pitchFamily="34" charset="0"/>
                      </a:endParaRPr>
                    </a:p>
                  </a:txBody>
                  <a:tcPr marL="9525" marR="9525" marT="9525" marB="0" anchor="b"/>
                </a:tc>
                <a:tc>
                  <a:txBody>
                    <a:bodyPr/>
                    <a:lstStyle/>
                    <a:p>
                      <a:pPr algn="l" fontAlgn="b"/>
                      <a:r>
                        <a:rPr lang="en-US" sz="900" u="none" strike="noStrike">
                          <a:effectLst/>
                        </a:rPr>
                        <a:t> </a:t>
                      </a:r>
                      <a:endParaRPr lang="en-US" sz="900" b="0" i="1" u="none" strike="noStrike">
                        <a:solidFill>
                          <a:srgbClr val="993300"/>
                        </a:solidFill>
                        <a:effectLst/>
                        <a:latin typeface="Arial" panose="020B0604020202020204" pitchFamily="34" charset="0"/>
                      </a:endParaRPr>
                    </a:p>
                  </a:txBody>
                  <a:tcPr marL="9525" marR="9525" marT="9525" marB="0" anchor="b"/>
                </a:tc>
                <a:tc>
                  <a:txBody>
                    <a:bodyPr/>
                    <a:lstStyle/>
                    <a:p>
                      <a:pPr algn="l" fontAlgn="b"/>
                      <a:r>
                        <a:rPr lang="en-US" sz="900" u="none" strike="noStrike">
                          <a:effectLst/>
                        </a:rPr>
                        <a:t> </a:t>
                      </a:r>
                      <a:endParaRPr lang="en-US" sz="900" b="0" i="1" u="none" strike="noStrike">
                        <a:solidFill>
                          <a:srgbClr val="993300"/>
                        </a:solidFill>
                        <a:effectLst/>
                        <a:latin typeface="Arial" panose="020B0604020202020204" pitchFamily="34" charset="0"/>
                      </a:endParaRPr>
                    </a:p>
                  </a:txBody>
                  <a:tcPr marL="9525" marR="9525" marT="9525" marB="0" anchor="b"/>
                </a:tc>
                <a:tc>
                  <a:txBody>
                    <a:bodyPr/>
                    <a:lstStyle/>
                    <a:p>
                      <a:pPr algn="l" fontAlgn="b"/>
                      <a:r>
                        <a:rPr lang="en-US" sz="900" u="none" strike="noStrike">
                          <a:effectLst/>
                        </a:rPr>
                        <a:t> </a:t>
                      </a:r>
                      <a:endParaRPr lang="en-US" sz="900" b="0" i="1" u="none" strike="noStrike">
                        <a:solidFill>
                          <a:srgbClr val="993300"/>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1000" u="none" strike="noStrike">
                          <a:effectLst/>
                        </a:rPr>
                        <a:t> </a:t>
                      </a:r>
                      <a:endParaRPr lang="en-US" sz="10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298052380"/>
                  </a:ext>
                </a:extLst>
              </a:tr>
              <a:tr h="238018">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Nat'l #</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First Name</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Middle Name</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Last Name</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Chapter</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Birthdate</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1000" u="sng" strike="noStrike">
                          <a:effectLst/>
                        </a:rPr>
                        <a:t>Emeritus</a:t>
                      </a:r>
                      <a:endParaRPr lang="en-US" sz="1000" b="1" i="0" u="sng"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04064970"/>
                  </a:ext>
                </a:extLst>
              </a:tr>
              <a:tr h="238018">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l"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900" u="sng" strike="noStrike">
                          <a:effectLst/>
                        </a:rPr>
                        <a:t> </a:t>
                      </a:r>
                      <a:endParaRPr lang="en-US" sz="900" b="1" i="0" u="sng" strike="noStrike">
                        <a:effectLst/>
                        <a:latin typeface="Times New Roman" panose="02020603050405020304" pitchFamily="18" charset="0"/>
                      </a:endParaRPr>
                    </a:p>
                  </a:txBody>
                  <a:tcPr marL="9525" marR="9525" marT="9525"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1000" u="none" strike="noStrike">
                          <a:effectLst/>
                        </a:rPr>
                        <a:t> </a:t>
                      </a:r>
                      <a:endParaRPr lang="en-US" sz="10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73736469"/>
                  </a:ext>
                </a:extLst>
              </a:tr>
              <a:tr h="238018">
                <a:tc>
                  <a:txBody>
                    <a:bodyPr/>
                    <a:lstStyle/>
                    <a:p>
                      <a:pPr algn="ctr" fontAlgn="b"/>
                      <a:r>
                        <a:rPr lang="en-US" sz="900" u="none" strike="noStrike">
                          <a:effectLst/>
                        </a:rPr>
                        <a:t>1</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70513154"/>
                  </a:ext>
                </a:extLst>
              </a:tr>
              <a:tr h="238018">
                <a:tc>
                  <a:txBody>
                    <a:bodyPr/>
                    <a:lstStyle/>
                    <a:p>
                      <a:pPr algn="ctr" fontAlgn="b"/>
                      <a:r>
                        <a:rPr lang="en-US" sz="900" u="none" strike="noStrike">
                          <a:effectLst/>
                        </a:rPr>
                        <a:t>2</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ctr"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656029843"/>
                  </a:ext>
                </a:extLst>
              </a:tr>
              <a:tr h="238018">
                <a:tc>
                  <a:txBody>
                    <a:bodyPr/>
                    <a:lstStyle/>
                    <a:p>
                      <a:pPr algn="ctr" fontAlgn="b"/>
                      <a:r>
                        <a:rPr lang="en-US" sz="900" u="none" strike="noStrike">
                          <a:effectLst/>
                        </a:rPr>
                        <a:t>3</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493725933"/>
                  </a:ext>
                </a:extLst>
              </a:tr>
              <a:tr h="238018">
                <a:tc>
                  <a:txBody>
                    <a:bodyPr/>
                    <a:lstStyle/>
                    <a:p>
                      <a:pPr algn="ctr" fontAlgn="b"/>
                      <a:r>
                        <a:rPr lang="en-US" sz="900" u="none" strike="noStrike">
                          <a:effectLst/>
                        </a:rPr>
                        <a:t>4</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95409753"/>
                  </a:ext>
                </a:extLst>
              </a:tr>
              <a:tr h="238018">
                <a:tc>
                  <a:txBody>
                    <a:bodyPr/>
                    <a:lstStyle/>
                    <a:p>
                      <a:pPr algn="ctr" fontAlgn="b"/>
                      <a:r>
                        <a:rPr lang="en-US" sz="900" u="none" strike="noStrike">
                          <a:effectLst/>
                        </a:rPr>
                        <a:t>5</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477317380"/>
                  </a:ext>
                </a:extLst>
              </a:tr>
              <a:tr h="238018">
                <a:tc>
                  <a:txBody>
                    <a:bodyPr/>
                    <a:lstStyle/>
                    <a:p>
                      <a:pPr algn="ctr" fontAlgn="b"/>
                      <a:r>
                        <a:rPr lang="en-US" sz="900" u="none" strike="noStrike">
                          <a:effectLst/>
                        </a:rPr>
                        <a:t>6</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3492197233"/>
                  </a:ext>
                </a:extLst>
              </a:tr>
              <a:tr h="238018">
                <a:tc>
                  <a:txBody>
                    <a:bodyPr/>
                    <a:lstStyle/>
                    <a:p>
                      <a:pPr algn="ctr" fontAlgn="b"/>
                      <a:r>
                        <a:rPr lang="en-US" sz="900" u="none" strike="noStrike">
                          <a:effectLst/>
                        </a:rPr>
                        <a:t>7</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77118955"/>
                  </a:ext>
                </a:extLst>
              </a:tr>
              <a:tr h="238018">
                <a:tc>
                  <a:txBody>
                    <a:bodyPr/>
                    <a:lstStyle/>
                    <a:p>
                      <a:pPr algn="ctr" fontAlgn="b"/>
                      <a:r>
                        <a:rPr lang="en-US" sz="900" u="none" strike="noStrike">
                          <a:effectLst/>
                        </a:rPr>
                        <a:t>8</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257491354"/>
                  </a:ext>
                </a:extLst>
              </a:tr>
              <a:tr h="238018">
                <a:tc>
                  <a:txBody>
                    <a:bodyPr/>
                    <a:lstStyle/>
                    <a:p>
                      <a:pPr algn="ctr" fontAlgn="b"/>
                      <a:r>
                        <a:rPr lang="en-US" sz="900" u="none" strike="noStrike" dirty="0">
                          <a:effectLst/>
                        </a:rPr>
                        <a:t>9</a:t>
                      </a:r>
                      <a:endParaRPr lang="en-US" sz="900" b="1" i="0" u="none" strike="noStrike" dirty="0">
                        <a:effectLst/>
                        <a:latin typeface="Times New Roman" panose="02020603050405020304" pitchFamily="18"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l" fontAlgn="b"/>
                      <a:endParaRPr lang="en-US" sz="900" b="0" i="0" u="none" strike="noStrike">
                        <a:effectLst/>
                        <a:latin typeface="Arial" panose="020B0604020202020204" pitchFamily="34"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tc>
                  <a:txBody>
                    <a:bodyPr/>
                    <a:lstStyle/>
                    <a:p>
                      <a:pPr algn="ctr"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4546143"/>
                  </a:ext>
                </a:extLst>
              </a:tr>
              <a:tr h="238018">
                <a:tc>
                  <a:txBody>
                    <a:bodyPr/>
                    <a:lstStyle/>
                    <a:p>
                      <a:pPr algn="ctr" fontAlgn="b"/>
                      <a:r>
                        <a:rPr lang="en-US" sz="900" u="none" strike="noStrike">
                          <a:effectLst/>
                        </a:rPr>
                        <a:t>10</a:t>
                      </a:r>
                      <a:endParaRPr lang="en-US" sz="900" b="1" i="0" u="none" strike="noStrike" dirty="0">
                        <a:effectLst/>
                        <a:latin typeface="Times New Roman" panose="02020603050405020304" pitchFamily="18" charset="0"/>
                      </a:endParaRPr>
                    </a:p>
                  </a:txBody>
                  <a:tcPr marL="9525" marR="9525" marT="9525" marB="0" anchor="b"/>
                </a:tc>
                <a:tc>
                  <a:txBody>
                    <a:bodyPr/>
                    <a:lstStyle/>
                    <a:p>
                      <a:pPr algn="ctr" fontAlgn="t"/>
                      <a:endParaRPr lang="en-US"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t"/>
                      <a:endParaRPr lang="en-US" sz="9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4044492688"/>
                  </a:ext>
                </a:extLst>
              </a:tr>
              <a:tr h="238018">
                <a:tc>
                  <a:txBody>
                    <a:bodyPr/>
                    <a:lstStyle/>
                    <a:p>
                      <a:pPr algn="ctr" fontAlgn="b"/>
                      <a:r>
                        <a:rPr lang="en-US" sz="900" u="none" strike="noStrike">
                          <a:effectLst/>
                        </a:rPr>
                        <a:t>11</a:t>
                      </a:r>
                      <a:endParaRPr lang="en-US" sz="900" b="1" i="0" u="none" strike="noStrike" dirty="0">
                        <a:effectLst/>
                        <a:latin typeface="Times New Roman" panose="02020603050405020304" pitchFamily="18" charset="0"/>
                      </a:endParaRPr>
                    </a:p>
                  </a:txBody>
                  <a:tcPr marL="9525" marR="9525" marT="9525" marB="0" anchor="b"/>
                </a:tc>
                <a:tc>
                  <a:txBody>
                    <a:bodyPr/>
                    <a:lstStyle/>
                    <a:p>
                      <a:pPr algn="ctr" fontAlgn="t"/>
                      <a:endParaRPr lang="en-US" sz="900" b="0" i="0" u="none" strike="noStrike" dirty="0">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l" fontAlgn="t"/>
                      <a:endParaRPr lang="en-US" sz="900" b="0" i="0" u="none" strike="noStrike">
                        <a:effectLst/>
                        <a:latin typeface="Arial" panose="020B0604020202020204" pitchFamily="34" charset="0"/>
                      </a:endParaRPr>
                    </a:p>
                  </a:txBody>
                  <a:tcPr marL="9525" marR="9525" marT="9525" marB="0"/>
                </a:tc>
                <a:tc>
                  <a:txBody>
                    <a:bodyPr/>
                    <a:lstStyle/>
                    <a:p>
                      <a:pPr algn="ctr" fontAlgn="ctr"/>
                      <a:endParaRPr lang="en-US" sz="900" b="0" i="0" u="none" strike="noStrike">
                        <a:effectLst/>
                        <a:latin typeface="Arial" panose="020B0604020202020204" pitchFamily="34" charset="0"/>
                      </a:endParaRPr>
                    </a:p>
                  </a:txBody>
                  <a:tcPr marL="9525" marR="9525" marT="9525" marB="0" anchor="ctr"/>
                </a:tc>
                <a:tc>
                  <a:txBody>
                    <a:bodyPr/>
                    <a:lstStyle/>
                    <a:p>
                      <a:pPr algn="ctr" fontAlgn="b"/>
                      <a:endParaRPr lang="en-US"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927948649"/>
                  </a:ext>
                </a:extLst>
              </a:tr>
              <a:tr h="238018">
                <a:tc>
                  <a:txBody>
                    <a:bodyPr/>
                    <a:lstStyle/>
                    <a:p>
                      <a:pPr algn="ctr" fontAlgn="b"/>
                      <a:r>
                        <a:rPr lang="en-US" sz="900" u="none" strike="noStrike">
                          <a:effectLst/>
                        </a:rPr>
                        <a:t>12</a:t>
                      </a:r>
                      <a:endParaRPr lang="en-US" sz="900" b="1" i="0" u="none" strike="noStrike">
                        <a:effectLst/>
                        <a:latin typeface="Times New Roman" panose="02020603050405020304" pitchFamily="18" charset="0"/>
                      </a:endParaRPr>
                    </a:p>
                  </a:txBody>
                  <a:tcPr marL="9525" marR="9525" marT="9525" marB="0" anchor="b"/>
                </a:tc>
                <a:tc>
                  <a:txBody>
                    <a:bodyPr/>
                    <a:lstStyle/>
                    <a:p>
                      <a:pPr algn="ctr" fontAlgn="t"/>
                      <a:endParaRPr lang="en-US"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900" b="0" i="0" u="none" strike="noStrike" dirty="0">
                        <a:solidFill>
                          <a:srgbClr val="000000"/>
                        </a:solidFill>
                        <a:effectLst/>
                        <a:latin typeface="Arial" panose="020B0604020202020204" pitchFamily="34" charset="0"/>
                      </a:endParaRPr>
                    </a:p>
                  </a:txBody>
                  <a:tcPr marL="9525" marR="9525" marT="9525" marB="0"/>
                </a:tc>
                <a:tc>
                  <a:txBody>
                    <a:bodyPr/>
                    <a:lstStyle/>
                    <a:p>
                      <a:pPr algn="ctr" fontAlgn="ctr"/>
                      <a:endParaRPr lang="en-US" sz="900" b="0" i="0" u="none" strike="noStrike" dirty="0">
                        <a:effectLst/>
                        <a:latin typeface="Arial" panose="020B0604020202020204" pitchFamily="34" charset="0"/>
                      </a:endParaRPr>
                    </a:p>
                  </a:txBody>
                  <a:tcPr marL="9525" marR="9525" marT="9525" marB="0" anchor="ctr"/>
                </a:tc>
                <a:tc>
                  <a:txBody>
                    <a:bodyPr/>
                    <a:lstStyle/>
                    <a:p>
                      <a:pPr algn="ctr" fontAlgn="b"/>
                      <a:endParaRPr lang="en-US" sz="9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293252137"/>
                  </a:ext>
                </a:extLst>
              </a:tr>
            </a:tbl>
          </a:graphicData>
        </a:graphic>
      </p:graphicFrame>
      <p:sp>
        <p:nvSpPr>
          <p:cNvPr id="6" name="Title 1">
            <a:extLst>
              <a:ext uri="{FF2B5EF4-FFF2-40B4-BE49-F238E27FC236}">
                <a16:creationId xmlns:a16="http://schemas.microsoft.com/office/drawing/2014/main" id="{D51323A6-C3DE-484C-ACE5-D3409B3DFF6D}"/>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p>
        </p:txBody>
      </p:sp>
    </p:spTree>
    <p:extLst>
      <p:ext uri="{BB962C8B-B14F-4D97-AF65-F5344CB8AC3E}">
        <p14:creationId xmlns:p14="http://schemas.microsoft.com/office/powerpoint/2010/main" val="2691300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4DA2E-547B-5F4E-A5C8-7E27D08C5BA1}"/>
              </a:ext>
            </a:extLst>
          </p:cNvPr>
          <p:cNvSpPr>
            <a:spLocks noGrp="1"/>
          </p:cNvSpPr>
          <p:nvPr>
            <p:ph type="title"/>
          </p:nvPr>
        </p:nvSpPr>
        <p:spPr>
          <a:xfrm>
            <a:off x="812442" y="592097"/>
            <a:ext cx="10515600" cy="1325563"/>
          </a:xfrm>
        </p:spPr>
        <p:txBody>
          <a:bodyPr/>
          <a:lstStyle/>
          <a:p>
            <a:r>
              <a:rPr lang="en-US" dirty="0"/>
              <a:t>                     </a:t>
            </a:r>
            <a:r>
              <a:rPr lang="en-US" b="1" dirty="0"/>
              <a:t>NSSAR Life Member</a:t>
            </a:r>
          </a:p>
        </p:txBody>
      </p:sp>
      <p:pic>
        <p:nvPicPr>
          <p:cNvPr id="6" name="Picture 5" descr="A drawing of a flag&#10;&#10;Description automatically generated">
            <a:extLst>
              <a:ext uri="{FF2B5EF4-FFF2-40B4-BE49-F238E27FC236}">
                <a16:creationId xmlns:a16="http://schemas.microsoft.com/office/drawing/2014/main" id="{10141CA5-05D7-466A-A5B4-1A37C8762C21}"/>
              </a:ext>
            </a:extLst>
          </p:cNvPr>
          <p:cNvPicPr>
            <a:picLocks noChangeAspect="1"/>
          </p:cNvPicPr>
          <p:nvPr/>
        </p:nvPicPr>
        <p:blipFill>
          <a:blip r:embed="rId2"/>
          <a:stretch>
            <a:fillRect/>
          </a:stretch>
        </p:blipFill>
        <p:spPr>
          <a:xfrm>
            <a:off x="1243963" y="512965"/>
            <a:ext cx="1428571" cy="1428571"/>
          </a:xfrm>
          <a:prstGeom prst="rect">
            <a:avLst/>
          </a:prstGeom>
        </p:spPr>
      </p:pic>
      <p:sp>
        <p:nvSpPr>
          <p:cNvPr id="3" name="Content Placeholder 2">
            <a:extLst>
              <a:ext uri="{FF2B5EF4-FFF2-40B4-BE49-F238E27FC236}">
                <a16:creationId xmlns:a16="http://schemas.microsoft.com/office/drawing/2014/main" id="{0A804330-1117-9343-91E5-2255BD68DCA0}"/>
              </a:ext>
            </a:extLst>
          </p:cNvPr>
          <p:cNvSpPr>
            <a:spLocks noGrp="1"/>
          </p:cNvSpPr>
          <p:nvPr>
            <p:ph idx="1"/>
          </p:nvPr>
        </p:nvSpPr>
        <p:spPr>
          <a:xfrm>
            <a:off x="838200" y="2401821"/>
            <a:ext cx="10515600" cy="4351338"/>
          </a:xfrm>
        </p:spPr>
        <p:txBody>
          <a:bodyPr/>
          <a:lstStyle/>
          <a:p>
            <a:pPr marL="0" indent="0">
              <a:buNone/>
            </a:pPr>
            <a:r>
              <a:rPr lang="en-US" dirty="0"/>
              <a:t>A California Society member may have paid to become a NSSAR Life member and received his national number and decided not to become a California Society Life Member for a variety of reasons: the cost, planning to move out of state, etc.</a:t>
            </a:r>
          </a:p>
          <a:p>
            <a:pPr marL="0" indent="0">
              <a:buNone/>
            </a:pPr>
            <a:endParaRPr lang="en-US" dirty="0"/>
          </a:p>
          <a:p>
            <a:pPr marL="0" indent="0">
              <a:buNone/>
            </a:pPr>
            <a:r>
              <a:rPr lang="en-US" dirty="0"/>
              <a:t>If a California Society member paid to be a NSSAR life member but did not apply to become a California Life member then he is a NSSAR life member </a:t>
            </a:r>
            <a:r>
              <a:rPr lang="en-US" u="sng" dirty="0"/>
              <a:t>only</a:t>
            </a:r>
            <a:r>
              <a:rPr lang="en-US" dirty="0"/>
              <a:t> and must pay both chapter dues and California State dues during the dues campaign.</a:t>
            </a:r>
          </a:p>
        </p:txBody>
      </p:sp>
    </p:spTree>
    <p:extLst>
      <p:ext uri="{BB962C8B-B14F-4D97-AF65-F5344CB8AC3E}">
        <p14:creationId xmlns:p14="http://schemas.microsoft.com/office/powerpoint/2010/main" val="989619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TotalTime>
  <Words>1729</Words>
  <Application>Microsoft Office PowerPoint</Application>
  <PresentationFormat>Widescreen</PresentationFormat>
  <Paragraphs>356</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Baloo</vt:lpstr>
      <vt:lpstr>Baloo Bhaijaan</vt:lpstr>
      <vt:lpstr>Calibri</vt:lpstr>
      <vt:lpstr>Calibri Light</vt:lpstr>
      <vt:lpstr>Times New Roman</vt:lpstr>
      <vt:lpstr>Office Theme</vt:lpstr>
      <vt:lpstr>Open Forum Dues Campaign and Member Reconciliation</vt:lpstr>
      <vt:lpstr>                     Dates to Remember</vt:lpstr>
      <vt:lpstr>                    Why These Dates?</vt:lpstr>
      <vt:lpstr>Life Members — Three Types </vt:lpstr>
      <vt:lpstr>                     California Old Life Members</vt:lpstr>
      <vt:lpstr>Life Members — Old Program</vt:lpstr>
      <vt:lpstr>                     California “New” Life Membership</vt:lpstr>
      <vt:lpstr>PowerPoint Presentation</vt:lpstr>
      <vt:lpstr>                     NSSAR Life Member</vt:lpstr>
      <vt:lpstr>NSSAR Life Members</vt:lpstr>
      <vt:lpstr>                    Emeritus Members</vt:lpstr>
      <vt:lpstr>Emeritus Lifetime Members (50 years continuous service) </vt:lpstr>
      <vt:lpstr>                     Memorial Members</vt:lpstr>
      <vt:lpstr>                           Chapter Rosters</vt:lpstr>
      <vt:lpstr>                     Junior Members</vt:lpstr>
      <vt:lpstr>                     Deceased Members</vt:lpstr>
      <vt:lpstr>                  New Members After December 15th </vt:lpstr>
      <vt:lpstr>                     Dual State Members</vt:lpstr>
      <vt:lpstr>     Dual State Members</vt:lpstr>
      <vt:lpstr>            Transfers In and Out and Reinstatements</vt:lpstr>
      <vt:lpstr>                     Dates on Report</vt:lpstr>
      <vt:lpstr>                     Information Needed </vt:lpstr>
      <vt:lpstr>                     General Comments</vt:lpstr>
      <vt:lpst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Forum Dues Campaign and Member Reconciliation</dc:title>
  <dc:creator>Frederick Schuster</dc:creator>
  <cp:lastModifiedBy>Don Littlefield</cp:lastModifiedBy>
  <cp:revision>59</cp:revision>
  <dcterms:created xsi:type="dcterms:W3CDTF">2020-09-02T15:14:39Z</dcterms:created>
  <dcterms:modified xsi:type="dcterms:W3CDTF">2020-09-11T00:05:18Z</dcterms:modified>
</cp:coreProperties>
</file>