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5" r:id="rId4"/>
    <p:sldId id="259" r:id="rId5"/>
    <p:sldId id="260" r:id="rId6"/>
    <p:sldId id="258" r:id="rId7"/>
    <p:sldId id="262" r:id="rId8"/>
    <p:sldId id="261" r:id="rId9"/>
    <p:sldId id="264" r:id="rId10"/>
    <p:sldId id="263" r:id="rId11"/>
    <p:sldId id="266" r:id="rId12"/>
    <p:sldId id="265" r:id="rId13"/>
    <p:sldId id="267" r:id="rId14"/>
    <p:sldId id="268" r:id="rId15"/>
    <p:sldId id="276" r:id="rId16"/>
    <p:sldId id="278" r:id="rId17"/>
    <p:sldId id="279" r:id="rId18"/>
    <p:sldId id="269" r:id="rId19"/>
    <p:sldId id="270" r:id="rId20"/>
    <p:sldId id="277" r:id="rId21"/>
    <p:sldId id="273" r:id="rId22"/>
    <p:sldId id="272" r:id="rId23"/>
    <p:sldId id="271"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p:restoredTop sz="94674"/>
  </p:normalViewPr>
  <p:slideViewPr>
    <p:cSldViewPr snapToGrid="0" snapToObjects="1">
      <p:cViewPr varScale="1">
        <p:scale>
          <a:sx n="74" d="100"/>
          <a:sy n="74" d="100"/>
        </p:scale>
        <p:origin x="78"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2CEB-303B-324F-B511-C860014640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576739-0277-D244-9D14-DDCBBBD43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DF2F85-ED73-A04C-A78C-688EEEDE7140}"/>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6EF4C1CC-B22D-224A-B4C5-BD0C9C54E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E3B2C-027F-ED4E-BD2F-CD7FDE040C3D}"/>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75430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7897-4DDA-4F48-9790-E35E9D84EA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79CA7-FFEC-7047-A399-E65B0CC4C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50803-EA4D-2C47-AC4F-C92EA0828614}"/>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B1EC1A11-15B4-7041-AC8C-975F955EF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B67B1-1E64-B146-98A7-A6F1FE07E71D}"/>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00392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5D16B4-261B-AA4A-8B6B-4DF298AFC2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142FE6-1A58-0B40-9C29-304F2A7875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F13355-6AD6-0146-AAC7-18188767C5ED}"/>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F3111635-2812-7A4C-B482-44EC41672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2A8A3-DDAE-324C-A51A-7DEF4974EF28}"/>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63091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8D0E9-DFE3-6D4D-8665-5461ED702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1B5DE-DD49-6C45-846A-FAE5FD4D66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F3116-99E1-F949-BE23-4923480968A3}"/>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F63BDD0A-5D76-B343-AB50-B1264C629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DB772-DD2E-FF49-B8B9-A89019331218}"/>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92057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2F9F6-D07F-1B48-8B08-FA8A85414F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AA8FA1-8E8B-2E46-B578-5D52D5C870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C15F98-D9AD-7F45-B892-6A7EF547288D}"/>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0475AFC3-FF41-3A47-AC2D-C24CDAB74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660F7-A595-A14B-9929-E260FC9B421B}"/>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4596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4628-8C8F-8D4D-8323-7FE5FB8331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1207B-0B90-8A4F-8442-07B59DB4D9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E4E7D0-9F12-834B-ABE8-B4D1383A87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DCAAD7-4193-CC49-9557-D8A880300536}"/>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6" name="Footer Placeholder 5">
            <a:extLst>
              <a:ext uri="{FF2B5EF4-FFF2-40B4-BE49-F238E27FC236}">
                <a16:creationId xmlns:a16="http://schemas.microsoft.com/office/drawing/2014/main" id="{A8E7244E-579D-3A43-8FF6-EA8B021B3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79FAC-C6DB-0E48-A0C9-E2E7752F92E2}"/>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38132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0CF3-D84E-C345-93A6-390570C070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C352FD-1C10-4349-8361-B85989B2B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2DBED-631E-8341-B363-DD0191A255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268D89-715C-1F46-9220-B627BD6A75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44991-C9C0-424E-A9F4-0AB774CFC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3D866-95CB-874B-8C68-D060D997D563}"/>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8" name="Footer Placeholder 7">
            <a:extLst>
              <a:ext uri="{FF2B5EF4-FFF2-40B4-BE49-F238E27FC236}">
                <a16:creationId xmlns:a16="http://schemas.microsoft.com/office/drawing/2014/main" id="{18A88A87-E39F-E745-923F-B6D39F89F3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14578C-1D68-EF4D-849A-53E1365FA126}"/>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96659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B292-62D1-9247-BBA8-614735CD35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4F4B35-E7B6-D441-81F7-28B09F33D126}"/>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4" name="Footer Placeholder 3">
            <a:extLst>
              <a:ext uri="{FF2B5EF4-FFF2-40B4-BE49-F238E27FC236}">
                <a16:creationId xmlns:a16="http://schemas.microsoft.com/office/drawing/2014/main" id="{81778E05-67C7-AA42-8162-56A62BD50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AD68B5-6BE9-D448-BF26-F2C1C30A2281}"/>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2115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084624-6FAB-2F43-9C06-E3732D5614DE}"/>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3" name="Footer Placeholder 2">
            <a:extLst>
              <a:ext uri="{FF2B5EF4-FFF2-40B4-BE49-F238E27FC236}">
                <a16:creationId xmlns:a16="http://schemas.microsoft.com/office/drawing/2014/main" id="{09639225-14AE-B440-A986-CA2FA7C165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A30E1C-E889-8B45-9A95-E4BA3F692DF0}"/>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7112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3E91-78C9-564E-8409-02BD752FF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9D2C69-B86A-1741-8DAC-F82F10887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63B5A5-547A-E244-A410-0D057369B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7435E6-B28A-B94F-A7F4-DEFB65A464D2}"/>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6" name="Footer Placeholder 5">
            <a:extLst>
              <a:ext uri="{FF2B5EF4-FFF2-40B4-BE49-F238E27FC236}">
                <a16:creationId xmlns:a16="http://schemas.microsoft.com/office/drawing/2014/main" id="{EEFD2FA8-F710-BF4E-A4CF-5A5ADEFFD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26916E-AD38-8A42-956F-A5FE041FC722}"/>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87124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64C2-52EA-004E-85B3-861E44444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E711E9-8D53-384F-B512-03F4C373F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C4C5A5-A9C3-B443-AC31-FD39AF9BF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1408E4-4092-234C-B66C-0B1808FC9DDA}"/>
              </a:ext>
            </a:extLst>
          </p:cNvPr>
          <p:cNvSpPr>
            <a:spLocks noGrp="1"/>
          </p:cNvSpPr>
          <p:nvPr>
            <p:ph type="dt" sz="half" idx="10"/>
          </p:nvPr>
        </p:nvSpPr>
        <p:spPr/>
        <p:txBody>
          <a:bodyPr/>
          <a:lstStyle/>
          <a:p>
            <a:fld id="{8828FA3E-373E-404F-88F3-92499D4519FD}" type="datetimeFigureOut">
              <a:rPr lang="en-US" smtClean="0"/>
              <a:t>9/10/2020</a:t>
            </a:fld>
            <a:endParaRPr lang="en-US"/>
          </a:p>
        </p:txBody>
      </p:sp>
      <p:sp>
        <p:nvSpPr>
          <p:cNvPr id="6" name="Footer Placeholder 5">
            <a:extLst>
              <a:ext uri="{FF2B5EF4-FFF2-40B4-BE49-F238E27FC236}">
                <a16:creationId xmlns:a16="http://schemas.microsoft.com/office/drawing/2014/main" id="{FAC6A4B4-E394-BF4E-A758-69FA98F8DF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C8C379-BC55-8847-A3B3-1155AAB72230}"/>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60498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3B6681-E1FE-D644-B25D-0BC9590C33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D7295-D238-534A-8E54-C549AA988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1CD2B-C5C7-1644-8F80-380ECAA45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8FA3E-373E-404F-88F3-92499D4519FD}" type="datetimeFigureOut">
              <a:rPr lang="en-US" smtClean="0"/>
              <a:t>9/10/2020</a:t>
            </a:fld>
            <a:endParaRPr lang="en-US"/>
          </a:p>
        </p:txBody>
      </p:sp>
      <p:sp>
        <p:nvSpPr>
          <p:cNvPr id="5" name="Footer Placeholder 4">
            <a:extLst>
              <a:ext uri="{FF2B5EF4-FFF2-40B4-BE49-F238E27FC236}">
                <a16:creationId xmlns:a16="http://schemas.microsoft.com/office/drawing/2014/main" id="{6AB368BE-8C96-C941-8DF6-7BE5E87F1D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39E866-B080-C542-B77F-208862FF9D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8EB3E-DB23-8540-9F7F-760577D7FCB1}" type="slidenum">
              <a:rPr lang="en-US" smtClean="0"/>
              <a:t>‹#›</a:t>
            </a:fld>
            <a:endParaRPr lang="en-US"/>
          </a:p>
        </p:txBody>
      </p:sp>
    </p:spTree>
    <p:extLst>
      <p:ext uri="{BB962C8B-B14F-4D97-AF65-F5344CB8AC3E}">
        <p14:creationId xmlns:p14="http://schemas.microsoft.com/office/powerpoint/2010/main" val="4104320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BB044-EF81-DD45-87CC-3665556F9B1B}"/>
              </a:ext>
            </a:extLst>
          </p:cNvPr>
          <p:cNvSpPr>
            <a:spLocks noGrp="1"/>
          </p:cNvSpPr>
          <p:nvPr>
            <p:ph type="ctrTitle"/>
          </p:nvPr>
        </p:nvSpPr>
        <p:spPr>
          <a:xfrm>
            <a:off x="1524000" y="1122364"/>
            <a:ext cx="9144000" cy="655066"/>
          </a:xfrm>
        </p:spPr>
        <p:txBody>
          <a:bodyPr>
            <a:normAutofit fontScale="90000"/>
          </a:bodyPr>
          <a:lstStyle/>
          <a:p>
            <a:r>
              <a:rPr lang="en-US" b="1" dirty="0"/>
              <a:t>Open Forum</a:t>
            </a:r>
            <a:br>
              <a:rPr lang="en-US" b="1" dirty="0"/>
            </a:br>
            <a:r>
              <a:rPr lang="en-US" sz="3100" dirty="0"/>
              <a:t>Dues Campaign and Member Reconciliation</a:t>
            </a:r>
          </a:p>
        </p:txBody>
      </p:sp>
      <p:sp>
        <p:nvSpPr>
          <p:cNvPr id="3" name="Subtitle 2">
            <a:extLst>
              <a:ext uri="{FF2B5EF4-FFF2-40B4-BE49-F238E27FC236}">
                <a16:creationId xmlns:a16="http://schemas.microsoft.com/office/drawing/2014/main" id="{27F3D1B7-F321-2F44-96A5-28AFFEFC6530}"/>
              </a:ext>
            </a:extLst>
          </p:cNvPr>
          <p:cNvSpPr>
            <a:spLocks noGrp="1"/>
          </p:cNvSpPr>
          <p:nvPr>
            <p:ph type="subTitle" idx="1"/>
          </p:nvPr>
        </p:nvSpPr>
        <p:spPr>
          <a:xfrm>
            <a:off x="1767154" y="5644028"/>
            <a:ext cx="8900845" cy="490591"/>
          </a:xfrm>
        </p:spPr>
        <p:txBody>
          <a:bodyPr>
            <a:noAutofit/>
          </a:bodyPr>
          <a:lstStyle/>
          <a:p>
            <a:r>
              <a:rPr lang="en-US" sz="3200" b="1" i="1" dirty="0"/>
              <a:t>California Society</a:t>
            </a:r>
          </a:p>
        </p:txBody>
      </p:sp>
      <p:pic>
        <p:nvPicPr>
          <p:cNvPr id="6" name="Picture 5" descr="A close up of a sign&#10;&#10;Description automatically generated">
            <a:extLst>
              <a:ext uri="{FF2B5EF4-FFF2-40B4-BE49-F238E27FC236}">
                <a16:creationId xmlns:a16="http://schemas.microsoft.com/office/drawing/2014/main" id="{6241E873-317C-4FA8-8674-AEC2C0B388D4}"/>
              </a:ext>
            </a:extLst>
          </p:cNvPr>
          <p:cNvPicPr>
            <a:picLocks noChangeAspect="1"/>
          </p:cNvPicPr>
          <p:nvPr/>
        </p:nvPicPr>
        <p:blipFill>
          <a:blip r:embed="rId2"/>
          <a:stretch>
            <a:fillRect/>
          </a:stretch>
        </p:blipFill>
        <p:spPr>
          <a:xfrm>
            <a:off x="4496844" y="2055312"/>
            <a:ext cx="3218146" cy="3218146"/>
          </a:xfrm>
          <a:prstGeom prst="rect">
            <a:avLst/>
          </a:prstGeom>
        </p:spPr>
      </p:pic>
    </p:spTree>
    <p:extLst>
      <p:ext uri="{BB962C8B-B14F-4D97-AF65-F5344CB8AC3E}">
        <p14:creationId xmlns:p14="http://schemas.microsoft.com/office/powerpoint/2010/main" val="91242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B02A-30BC-4640-8C61-C7FBCBC43783}"/>
              </a:ext>
            </a:extLst>
          </p:cNvPr>
          <p:cNvSpPr>
            <a:spLocks noGrp="1"/>
          </p:cNvSpPr>
          <p:nvPr>
            <p:ph type="title"/>
          </p:nvPr>
        </p:nvSpPr>
        <p:spPr>
          <a:xfrm>
            <a:off x="1006866" y="365125"/>
            <a:ext cx="10346933" cy="1325563"/>
          </a:xfrm>
        </p:spPr>
        <p:txBody>
          <a:bodyPr/>
          <a:lstStyle/>
          <a:p>
            <a:r>
              <a:rPr lang="en-US" b="1" dirty="0"/>
              <a:t>NSSAR Life Members</a:t>
            </a:r>
          </a:p>
        </p:txBody>
      </p:sp>
      <p:sp>
        <p:nvSpPr>
          <p:cNvPr id="3" name="Content Placeholder 2">
            <a:extLst>
              <a:ext uri="{FF2B5EF4-FFF2-40B4-BE49-F238E27FC236}">
                <a16:creationId xmlns:a16="http://schemas.microsoft.com/office/drawing/2014/main" id="{792578DA-1F0E-294F-8433-2ED00BB844B7}"/>
              </a:ext>
            </a:extLst>
          </p:cNvPr>
          <p:cNvSpPr>
            <a:spLocks noGrp="1"/>
          </p:cNvSpPr>
          <p:nvPr>
            <p:ph idx="1"/>
          </p:nvPr>
        </p:nvSpPr>
        <p:spPr>
          <a:xfrm>
            <a:off x="838200" y="1446963"/>
            <a:ext cx="10515600" cy="4730000"/>
          </a:xfrm>
        </p:spPr>
        <p:txBody>
          <a:bodyPr/>
          <a:lstStyle/>
          <a:p>
            <a:pPr marL="0" indent="0">
              <a:buNone/>
            </a:pPr>
            <a:r>
              <a:rPr lang="en-US" dirty="0"/>
              <a:t> </a:t>
            </a:r>
          </a:p>
        </p:txBody>
      </p:sp>
      <p:graphicFrame>
        <p:nvGraphicFramePr>
          <p:cNvPr id="5" name="Content Placeholder 3">
            <a:extLst>
              <a:ext uri="{FF2B5EF4-FFF2-40B4-BE49-F238E27FC236}">
                <a16:creationId xmlns:a16="http://schemas.microsoft.com/office/drawing/2014/main" id="{A8C4E414-0CB4-6C46-B214-690F8D13DC27}"/>
              </a:ext>
            </a:extLst>
          </p:cNvPr>
          <p:cNvGraphicFramePr>
            <a:graphicFrameLocks/>
          </p:cNvGraphicFramePr>
          <p:nvPr>
            <p:extLst>
              <p:ext uri="{D42A27DB-BD31-4B8C-83A1-F6EECF244321}">
                <p14:modId xmlns:p14="http://schemas.microsoft.com/office/powerpoint/2010/main" val="2337623421"/>
              </p:ext>
            </p:extLst>
          </p:nvPr>
        </p:nvGraphicFramePr>
        <p:xfrm>
          <a:off x="1006867" y="1690689"/>
          <a:ext cx="10346933" cy="4165595"/>
        </p:xfrm>
        <a:graphic>
          <a:graphicData uri="http://schemas.openxmlformats.org/drawingml/2006/table">
            <a:tbl>
              <a:tblPr>
                <a:tableStyleId>{5C22544A-7EE6-4342-B048-85BDC9FD1C3A}</a:tableStyleId>
              </a:tblPr>
              <a:tblGrid>
                <a:gridCol w="1420952">
                  <a:extLst>
                    <a:ext uri="{9D8B030D-6E8A-4147-A177-3AD203B41FA5}">
                      <a16:colId xmlns:a16="http://schemas.microsoft.com/office/drawing/2014/main" val="1479817433"/>
                    </a:ext>
                  </a:extLst>
                </a:gridCol>
                <a:gridCol w="1387597">
                  <a:extLst>
                    <a:ext uri="{9D8B030D-6E8A-4147-A177-3AD203B41FA5}">
                      <a16:colId xmlns:a16="http://schemas.microsoft.com/office/drawing/2014/main" val="4148947171"/>
                    </a:ext>
                  </a:extLst>
                </a:gridCol>
                <a:gridCol w="1947972">
                  <a:extLst>
                    <a:ext uri="{9D8B030D-6E8A-4147-A177-3AD203B41FA5}">
                      <a16:colId xmlns:a16="http://schemas.microsoft.com/office/drawing/2014/main" val="1833051041"/>
                    </a:ext>
                  </a:extLst>
                </a:gridCol>
                <a:gridCol w="1901274">
                  <a:extLst>
                    <a:ext uri="{9D8B030D-6E8A-4147-A177-3AD203B41FA5}">
                      <a16:colId xmlns:a16="http://schemas.microsoft.com/office/drawing/2014/main" val="1558798128"/>
                    </a:ext>
                  </a:extLst>
                </a:gridCol>
                <a:gridCol w="1420952">
                  <a:extLst>
                    <a:ext uri="{9D8B030D-6E8A-4147-A177-3AD203B41FA5}">
                      <a16:colId xmlns:a16="http://schemas.microsoft.com/office/drawing/2014/main" val="2394399209"/>
                    </a:ext>
                  </a:extLst>
                </a:gridCol>
                <a:gridCol w="2268186">
                  <a:extLst>
                    <a:ext uri="{9D8B030D-6E8A-4147-A177-3AD203B41FA5}">
                      <a16:colId xmlns:a16="http://schemas.microsoft.com/office/drawing/2014/main" val="1329025910"/>
                    </a:ext>
                  </a:extLst>
                </a:gridCol>
              </a:tblGrid>
              <a:tr h="213074">
                <a:tc gridSpan="6">
                  <a:txBody>
                    <a:bodyPr/>
                    <a:lstStyle/>
                    <a:p>
                      <a:pPr algn="ctr" fontAlgn="b"/>
                      <a:r>
                        <a:rPr lang="en-US" sz="900" u="none" strike="noStrike">
                          <a:effectLst/>
                        </a:rPr>
                        <a:t>NATIONAL LIFE MEMBERS DOCUMENTATION SHEET</a:t>
                      </a:r>
                      <a:endParaRPr lang="en-US" sz="900" b="1" i="0" u="none" strike="noStrike">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0338663"/>
                  </a:ext>
                </a:extLst>
              </a:tr>
              <a:tr h="543337">
                <a:tc>
                  <a:txBody>
                    <a:bodyPr/>
                    <a:lstStyle/>
                    <a:p>
                      <a:pPr algn="ctr" fontAlgn="b"/>
                      <a:r>
                        <a:rPr lang="en-US" sz="900" u="none" strike="noStrike" dirty="0">
                          <a:effectLst/>
                        </a:rPr>
                        <a:t> </a:t>
                      </a:r>
                      <a:endParaRPr lang="en-US" sz="900" b="1" i="0" u="none" strike="noStrike" dirty="0">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Society:</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Master</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Reconciliation as of January 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2021</a:t>
                      </a:r>
                      <a:endParaRPr lang="en-US" sz="9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965305074"/>
                  </a:ext>
                </a:extLst>
              </a:tr>
              <a:tr h="213074">
                <a:tc>
                  <a:txBody>
                    <a:bodyPr/>
                    <a:lstStyle/>
                    <a:p>
                      <a:pPr algn="l" fontAlgn="b"/>
                      <a:r>
                        <a:rPr lang="en-US" sz="800" u="none" strike="noStrike">
                          <a:effectLst/>
                        </a:rPr>
                        <a:t> </a:t>
                      </a:r>
                      <a:endParaRPr lang="en-US" sz="800" b="0" i="0" u="none" strike="noStrike">
                        <a:solidFill>
                          <a:srgbClr val="FF0000"/>
                        </a:solidFill>
                        <a:effectLst/>
                        <a:latin typeface="Times New Roman" panose="02020603050405020304" pitchFamily="18" charset="0"/>
                      </a:endParaRPr>
                    </a:p>
                  </a:txBody>
                  <a:tcPr marL="171450" marR="9525" marT="9525" marB="0" anchor="b"/>
                </a:tc>
                <a:tc>
                  <a:txBody>
                    <a:bodyPr/>
                    <a:lstStyle/>
                    <a:p>
                      <a:pPr algn="l" fontAlgn="b"/>
                      <a:r>
                        <a:rPr lang="en-US" sz="900" u="none" strike="noStrike">
                          <a:effectLst/>
                        </a:rPr>
                        <a:t> </a:t>
                      </a:r>
                      <a:endParaRPr lang="en-US" sz="900" b="1" i="0" u="none" strike="noStrike">
                        <a:solidFill>
                          <a:srgbClr val="FF0000"/>
                        </a:solidFill>
                        <a:effectLst/>
                        <a:latin typeface="Times New Roman" panose="02020603050405020304" pitchFamily="18" charset="0"/>
                      </a:endParaRPr>
                    </a:p>
                  </a:txBody>
                  <a:tcPr marL="171450" marR="9525" marT="9525" marB="0" anchor="b"/>
                </a:tc>
                <a:tc>
                  <a:txBody>
                    <a:bodyPr/>
                    <a:lstStyle/>
                    <a:p>
                      <a:pPr algn="l" fontAlgn="b"/>
                      <a:r>
                        <a:rPr lang="en-US" sz="900" u="none" strike="noStrike">
                          <a:effectLst/>
                        </a:rPr>
                        <a:t> </a:t>
                      </a:r>
                      <a:endParaRPr lang="en-US" sz="900" b="1" i="0" u="none" strike="noStrike">
                        <a:solidFill>
                          <a:srgbClr val="FF0000"/>
                        </a:solidFill>
                        <a:effectLst/>
                        <a:latin typeface="Times New Roman" panose="02020603050405020304" pitchFamily="18" charset="0"/>
                      </a:endParaRPr>
                    </a:p>
                  </a:txBody>
                  <a:tcPr marL="171450" marR="9525" marT="9525" marB="0" anchor="b"/>
                </a:tc>
                <a:tc>
                  <a:txBody>
                    <a:bodyPr/>
                    <a:lstStyle/>
                    <a:p>
                      <a:pPr algn="l" fontAlgn="b"/>
                      <a:r>
                        <a:rPr lang="en-US" sz="900" u="none" strike="noStrike">
                          <a:effectLst/>
                        </a:rPr>
                        <a:t> </a:t>
                      </a:r>
                      <a:endParaRPr lang="en-US" sz="900" b="1" i="0" u="none" strike="noStrike">
                        <a:solidFill>
                          <a:srgbClr val="FF0000"/>
                        </a:solidFill>
                        <a:effectLst/>
                        <a:latin typeface="Times New Roman" panose="02020603050405020304" pitchFamily="18" charset="0"/>
                      </a:endParaRPr>
                    </a:p>
                  </a:txBody>
                  <a:tcPr marL="171450" marR="9525" marT="9525" marB="0" anchor="b"/>
                </a:tc>
                <a:tc>
                  <a:txBody>
                    <a:bodyPr/>
                    <a:lstStyle/>
                    <a:p>
                      <a:pPr algn="l" fontAlgn="b"/>
                      <a:r>
                        <a:rPr lang="en-US" sz="900" u="none" strike="noStrike">
                          <a:effectLst/>
                        </a:rPr>
                        <a:t> </a:t>
                      </a:r>
                      <a:endParaRPr lang="en-US" sz="900" b="1" i="0" u="none" strike="noStrike">
                        <a:solidFill>
                          <a:srgbClr val="FF0000"/>
                        </a:solidFill>
                        <a:effectLst/>
                        <a:latin typeface="Times New Roman" panose="02020603050405020304" pitchFamily="18" charset="0"/>
                      </a:endParaRPr>
                    </a:p>
                  </a:txBody>
                  <a:tcPr marL="171450" marR="9525" marT="9525" marB="0" anchor="b"/>
                </a:tc>
                <a:tc>
                  <a:txBody>
                    <a:bodyPr/>
                    <a:lstStyle/>
                    <a:p>
                      <a:pPr algn="l" fontAlgn="b"/>
                      <a:r>
                        <a:rPr lang="en-US" sz="900" u="none" strike="noStrike">
                          <a:effectLst/>
                        </a:rPr>
                        <a:t> </a:t>
                      </a:r>
                      <a:endParaRPr lang="en-US" sz="900" b="1" i="0" u="none" strike="noStrike">
                        <a:solidFill>
                          <a:srgbClr val="FF0000"/>
                        </a:solidFill>
                        <a:effectLst/>
                        <a:latin typeface="Times New Roman" panose="02020603050405020304" pitchFamily="18" charset="0"/>
                      </a:endParaRPr>
                    </a:p>
                  </a:txBody>
                  <a:tcPr marL="171450" marR="9525" marT="9525" marB="0" anchor="b"/>
                </a:tc>
                <a:extLst>
                  <a:ext uri="{0D108BD9-81ED-4DB2-BD59-A6C34878D82A}">
                    <a16:rowId xmlns:a16="http://schemas.microsoft.com/office/drawing/2014/main" val="1099459141"/>
                  </a:ext>
                </a:extLst>
              </a:tr>
              <a:tr h="213074">
                <a:tc gridSpan="6">
                  <a:txBody>
                    <a:bodyPr/>
                    <a:lstStyle/>
                    <a:p>
                      <a:pPr algn="ctr" fontAlgn="b"/>
                      <a:r>
                        <a:rPr lang="en-US" sz="900" u="none" strike="noStrike">
                          <a:effectLst/>
                        </a:rPr>
                        <a:t>Do not include CASSAR Life Members whose National dues are paid under the CASSAR LM Fund</a:t>
                      </a:r>
                      <a:endParaRPr lang="en-US" sz="900" b="1" i="1" u="none" strike="noStrike">
                        <a:solidFill>
                          <a:srgbClr val="993300"/>
                        </a:solidFill>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7456798"/>
                  </a:ext>
                </a:extLst>
              </a:tr>
              <a:tr h="213074">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Life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First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Middle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Last Name</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327665696"/>
                  </a:ext>
                </a:extLst>
              </a:tr>
              <a:tr h="213074">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358089385"/>
                  </a:ext>
                </a:extLst>
              </a:tr>
              <a:tr h="213074">
                <a:tc>
                  <a:txBody>
                    <a:bodyPr/>
                    <a:lstStyle/>
                    <a:p>
                      <a:pPr algn="ctr" fontAlgn="b"/>
                      <a:r>
                        <a:rPr lang="en-US" sz="900" u="none" strike="noStrike">
                          <a:effectLst/>
                        </a:rPr>
                        <a:t>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4271005548"/>
                  </a:ext>
                </a:extLst>
              </a:tr>
              <a:tr h="213074">
                <a:tc>
                  <a:txBody>
                    <a:bodyPr/>
                    <a:lstStyle/>
                    <a:p>
                      <a:pPr algn="ctr" fontAlgn="b"/>
                      <a:r>
                        <a:rPr lang="en-US" sz="900" u="none" strike="noStrike">
                          <a:effectLst/>
                        </a:rPr>
                        <a:t>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659422422"/>
                  </a:ext>
                </a:extLst>
              </a:tr>
              <a:tr h="213074">
                <a:tc>
                  <a:txBody>
                    <a:bodyPr/>
                    <a:lstStyle/>
                    <a:p>
                      <a:pPr algn="ctr" fontAlgn="b"/>
                      <a:r>
                        <a:rPr lang="en-US" sz="900" u="none" strike="noStrike">
                          <a:effectLst/>
                        </a:rPr>
                        <a:t>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214283440"/>
                  </a:ext>
                </a:extLst>
              </a:tr>
              <a:tr h="213074">
                <a:tc>
                  <a:txBody>
                    <a:bodyPr/>
                    <a:lstStyle/>
                    <a:p>
                      <a:pPr algn="ctr" fontAlgn="b"/>
                      <a:r>
                        <a:rPr lang="en-US" sz="900" u="none" strike="noStrike">
                          <a:effectLst/>
                        </a:rPr>
                        <a:t>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259015757"/>
                  </a:ext>
                </a:extLst>
              </a:tr>
              <a:tr h="213074">
                <a:tc>
                  <a:txBody>
                    <a:bodyPr/>
                    <a:lstStyle/>
                    <a:p>
                      <a:pPr algn="ctr" fontAlgn="b"/>
                      <a:r>
                        <a:rPr lang="en-US" sz="900" u="none" strike="noStrike">
                          <a:effectLst/>
                        </a:rPr>
                        <a:t>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234638572"/>
                  </a:ext>
                </a:extLst>
              </a:tr>
              <a:tr h="213074">
                <a:tc>
                  <a:txBody>
                    <a:bodyPr/>
                    <a:lstStyle/>
                    <a:p>
                      <a:pPr algn="ctr" fontAlgn="b"/>
                      <a:r>
                        <a:rPr lang="en-US" sz="900" u="none" strike="noStrike">
                          <a:effectLst/>
                        </a:rPr>
                        <a:t>6</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424994639"/>
                  </a:ext>
                </a:extLst>
              </a:tr>
              <a:tr h="213074">
                <a:tc>
                  <a:txBody>
                    <a:bodyPr/>
                    <a:lstStyle/>
                    <a:p>
                      <a:pPr algn="ctr" fontAlgn="b"/>
                      <a:r>
                        <a:rPr lang="en-US" sz="900" u="none" strike="noStrike">
                          <a:effectLst/>
                        </a:rPr>
                        <a:t>7</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805183516"/>
                  </a:ext>
                </a:extLst>
              </a:tr>
              <a:tr h="213074">
                <a:tc>
                  <a:txBody>
                    <a:bodyPr/>
                    <a:lstStyle/>
                    <a:p>
                      <a:pPr algn="ctr" fontAlgn="b"/>
                      <a:r>
                        <a:rPr lang="en-US" sz="900" u="none" strike="noStrike">
                          <a:effectLst/>
                        </a:rPr>
                        <a:t>8</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291873209"/>
                  </a:ext>
                </a:extLst>
              </a:tr>
              <a:tr h="213074">
                <a:tc>
                  <a:txBody>
                    <a:bodyPr/>
                    <a:lstStyle/>
                    <a:p>
                      <a:pPr algn="ctr" fontAlgn="b"/>
                      <a:r>
                        <a:rPr lang="en-US" sz="900" u="none" strike="noStrike">
                          <a:effectLst/>
                        </a:rPr>
                        <a:t>9</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356350827"/>
                  </a:ext>
                </a:extLst>
              </a:tr>
              <a:tr h="213074">
                <a:tc>
                  <a:txBody>
                    <a:bodyPr/>
                    <a:lstStyle/>
                    <a:p>
                      <a:pPr algn="ctr" fontAlgn="b"/>
                      <a:r>
                        <a:rPr lang="en-US" sz="900" u="none" strike="noStrike">
                          <a:effectLst/>
                        </a:rPr>
                        <a:t>10</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728537138"/>
                  </a:ext>
                </a:extLst>
              </a:tr>
              <a:tr h="213074">
                <a:tc>
                  <a:txBody>
                    <a:bodyPr/>
                    <a:lstStyle/>
                    <a:p>
                      <a:pPr algn="ctr" fontAlgn="b"/>
                      <a:r>
                        <a:rPr lang="en-US" sz="900" u="none" strike="noStrike">
                          <a:effectLst/>
                        </a:rPr>
                        <a:t>11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298113096"/>
                  </a:ext>
                </a:extLst>
              </a:tr>
              <a:tr h="213074">
                <a:tc>
                  <a:txBody>
                    <a:bodyPr/>
                    <a:lstStyle/>
                    <a:p>
                      <a:pPr algn="ctr" fontAlgn="b"/>
                      <a:r>
                        <a:rPr lang="en-US" sz="900" u="none" strike="noStrike" dirty="0">
                          <a:effectLst/>
                        </a:rPr>
                        <a:t>12</a:t>
                      </a:r>
                      <a:endParaRPr lang="en-US" sz="900" b="1" i="0" u="none" strike="noStrike" dirty="0">
                        <a:effectLst/>
                        <a:latin typeface="Times New Roman" panose="02020603050405020304" pitchFamily="18" charset="0"/>
                      </a:endParaRPr>
                    </a:p>
                  </a:txBody>
                  <a:tcPr marL="9525" marR="9525" marT="9525" marB="0" anchor="b"/>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ctr"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a:effectLst/>
                        <a:latin typeface="Arial" panose="020B0604020202020204" pitchFamily="34" charset="0"/>
                      </a:endParaRP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3869728909"/>
                  </a:ext>
                </a:extLst>
              </a:tr>
            </a:tbl>
          </a:graphicData>
        </a:graphic>
      </p:graphicFrame>
    </p:spTree>
    <p:extLst>
      <p:ext uri="{BB962C8B-B14F-4D97-AF65-F5344CB8AC3E}">
        <p14:creationId xmlns:p14="http://schemas.microsoft.com/office/powerpoint/2010/main" val="87153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6A91-1FFE-F54D-9668-63528B04820A}"/>
              </a:ext>
            </a:extLst>
          </p:cNvPr>
          <p:cNvSpPr>
            <a:spLocks noGrp="1"/>
          </p:cNvSpPr>
          <p:nvPr>
            <p:ph type="title"/>
          </p:nvPr>
        </p:nvSpPr>
        <p:spPr>
          <a:xfrm>
            <a:off x="928593" y="564366"/>
            <a:ext cx="10515600" cy="1325563"/>
          </a:xfrm>
        </p:spPr>
        <p:txBody>
          <a:bodyPr/>
          <a:lstStyle/>
          <a:p>
            <a:r>
              <a:rPr lang="en-US" dirty="0"/>
              <a:t>                    </a:t>
            </a:r>
            <a:r>
              <a:rPr lang="en-US" b="1" dirty="0"/>
              <a:t>Emeritus Members</a:t>
            </a:r>
          </a:p>
        </p:txBody>
      </p:sp>
      <p:pic>
        <p:nvPicPr>
          <p:cNvPr id="6" name="Picture 5" descr="A drawing of a flag&#10;&#10;Description automatically generated">
            <a:extLst>
              <a:ext uri="{FF2B5EF4-FFF2-40B4-BE49-F238E27FC236}">
                <a16:creationId xmlns:a16="http://schemas.microsoft.com/office/drawing/2014/main" id="{D61236E4-CEF7-42CE-A0A3-4665481CD93B}"/>
              </a:ext>
            </a:extLst>
          </p:cNvPr>
          <p:cNvPicPr>
            <a:picLocks noChangeAspect="1"/>
          </p:cNvPicPr>
          <p:nvPr/>
        </p:nvPicPr>
        <p:blipFill>
          <a:blip r:embed="rId2"/>
          <a:stretch>
            <a:fillRect/>
          </a:stretch>
        </p:blipFill>
        <p:spPr>
          <a:xfrm>
            <a:off x="1243963" y="500086"/>
            <a:ext cx="1428571" cy="1428571"/>
          </a:xfrm>
          <a:prstGeom prst="rect">
            <a:avLst/>
          </a:prstGeom>
        </p:spPr>
      </p:pic>
      <p:sp>
        <p:nvSpPr>
          <p:cNvPr id="3" name="Content Placeholder 2">
            <a:extLst>
              <a:ext uri="{FF2B5EF4-FFF2-40B4-BE49-F238E27FC236}">
                <a16:creationId xmlns:a16="http://schemas.microsoft.com/office/drawing/2014/main" id="{7D028CDB-127A-0B4A-BF26-FF287D9F27E2}"/>
              </a:ext>
            </a:extLst>
          </p:cNvPr>
          <p:cNvSpPr>
            <a:spLocks noGrp="1"/>
          </p:cNvSpPr>
          <p:nvPr>
            <p:ph idx="1"/>
          </p:nvPr>
        </p:nvSpPr>
        <p:spPr>
          <a:xfrm>
            <a:off x="838200" y="2289088"/>
            <a:ext cx="10515600" cy="4351338"/>
          </a:xfrm>
        </p:spPr>
        <p:txBody>
          <a:bodyPr/>
          <a:lstStyle/>
          <a:p>
            <a:pPr marL="0" indent="0">
              <a:buNone/>
            </a:pPr>
            <a:r>
              <a:rPr lang="en-US" b="1" dirty="0"/>
              <a:t>Emeritus</a:t>
            </a:r>
            <a:r>
              <a:rPr lang="en-US" sz="2800" b="1" dirty="0"/>
              <a:t> M</a:t>
            </a:r>
            <a:r>
              <a:rPr lang="en-US" b="1" dirty="0"/>
              <a:t>ember</a:t>
            </a:r>
            <a:r>
              <a:rPr lang="en-US" dirty="0"/>
              <a:t> is a member that has 50 years of paying dues to the Sons of the American Revolution. Emeritus status is based on the number of TOTAL years of Active membership of a member. They do NOT have to be continuous. </a:t>
            </a:r>
          </a:p>
          <a:p>
            <a:pPr marL="0" indent="0">
              <a:buNone/>
            </a:pPr>
            <a:br>
              <a:rPr lang="en-US" dirty="0"/>
            </a:br>
            <a:r>
              <a:rPr lang="en-US" dirty="0"/>
              <a:t>The California Society must apply to have a member designated as Emeritus Member. </a:t>
            </a:r>
          </a:p>
          <a:p>
            <a:pPr marL="0" indent="0">
              <a:buNone/>
            </a:pPr>
            <a:br>
              <a:rPr lang="en-US" dirty="0"/>
            </a:br>
            <a:r>
              <a:rPr lang="en-US" dirty="0"/>
              <a:t>The California Society pays no National dues for Emeritus Members.</a:t>
            </a:r>
          </a:p>
        </p:txBody>
      </p:sp>
    </p:spTree>
    <p:extLst>
      <p:ext uri="{BB962C8B-B14F-4D97-AF65-F5344CB8AC3E}">
        <p14:creationId xmlns:p14="http://schemas.microsoft.com/office/powerpoint/2010/main" val="407818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6345-D276-D549-8914-E5A133CC8F9B}"/>
              </a:ext>
            </a:extLst>
          </p:cNvPr>
          <p:cNvSpPr>
            <a:spLocks noGrp="1"/>
          </p:cNvSpPr>
          <p:nvPr>
            <p:ph type="title"/>
          </p:nvPr>
        </p:nvSpPr>
        <p:spPr>
          <a:xfrm>
            <a:off x="924674" y="365125"/>
            <a:ext cx="10429126" cy="1325563"/>
          </a:xfrm>
        </p:spPr>
        <p:txBody>
          <a:bodyPr>
            <a:normAutofit/>
          </a:bodyPr>
          <a:lstStyle/>
          <a:p>
            <a:r>
              <a:rPr lang="en-US" b="1" dirty="0"/>
              <a:t>Emeritus</a:t>
            </a:r>
            <a:r>
              <a:rPr lang="en-US" sz="4400" b="1" dirty="0"/>
              <a:t> </a:t>
            </a:r>
            <a:r>
              <a:rPr lang="en-US" b="1" dirty="0"/>
              <a:t>Lifetime Members </a:t>
            </a:r>
            <a:r>
              <a:rPr lang="en-US" sz="2700" b="1" dirty="0"/>
              <a:t>(50 years continuous service) </a:t>
            </a:r>
            <a:endParaRPr lang="en-US" dirty="0"/>
          </a:p>
        </p:txBody>
      </p:sp>
      <p:graphicFrame>
        <p:nvGraphicFramePr>
          <p:cNvPr id="5" name="Content Placeholder 3">
            <a:extLst>
              <a:ext uri="{FF2B5EF4-FFF2-40B4-BE49-F238E27FC236}">
                <a16:creationId xmlns:a16="http://schemas.microsoft.com/office/drawing/2014/main" id="{13BC5E81-187C-8145-934A-DDFD19AA0627}"/>
              </a:ext>
            </a:extLst>
          </p:cNvPr>
          <p:cNvGraphicFramePr>
            <a:graphicFrameLocks/>
          </p:cNvGraphicFramePr>
          <p:nvPr>
            <p:extLst>
              <p:ext uri="{D42A27DB-BD31-4B8C-83A1-F6EECF244321}">
                <p14:modId xmlns:p14="http://schemas.microsoft.com/office/powerpoint/2010/main" val="2674984579"/>
              </p:ext>
            </p:extLst>
          </p:nvPr>
        </p:nvGraphicFramePr>
        <p:xfrm>
          <a:off x="924674" y="1557496"/>
          <a:ext cx="10515600" cy="4935381"/>
        </p:xfrm>
        <a:graphic>
          <a:graphicData uri="http://schemas.openxmlformats.org/drawingml/2006/table">
            <a:tbl>
              <a:tblPr>
                <a:tableStyleId>{5C22544A-7EE6-4342-B048-85BDC9FD1C3A}</a:tableStyleId>
              </a:tblPr>
              <a:tblGrid>
                <a:gridCol w="502035">
                  <a:extLst>
                    <a:ext uri="{9D8B030D-6E8A-4147-A177-3AD203B41FA5}">
                      <a16:colId xmlns:a16="http://schemas.microsoft.com/office/drawing/2014/main" val="1204835856"/>
                    </a:ext>
                  </a:extLst>
                </a:gridCol>
                <a:gridCol w="827680">
                  <a:extLst>
                    <a:ext uri="{9D8B030D-6E8A-4147-A177-3AD203B41FA5}">
                      <a16:colId xmlns:a16="http://schemas.microsoft.com/office/drawing/2014/main" val="93021014"/>
                    </a:ext>
                  </a:extLst>
                </a:gridCol>
                <a:gridCol w="1804612">
                  <a:extLst>
                    <a:ext uri="{9D8B030D-6E8A-4147-A177-3AD203B41FA5}">
                      <a16:colId xmlns:a16="http://schemas.microsoft.com/office/drawing/2014/main" val="3785958099"/>
                    </a:ext>
                  </a:extLst>
                </a:gridCol>
                <a:gridCol w="2808683">
                  <a:extLst>
                    <a:ext uri="{9D8B030D-6E8A-4147-A177-3AD203B41FA5}">
                      <a16:colId xmlns:a16="http://schemas.microsoft.com/office/drawing/2014/main" val="4098113967"/>
                    </a:ext>
                  </a:extLst>
                </a:gridCol>
                <a:gridCol w="1696064">
                  <a:extLst>
                    <a:ext uri="{9D8B030D-6E8A-4147-A177-3AD203B41FA5}">
                      <a16:colId xmlns:a16="http://schemas.microsoft.com/office/drawing/2014/main" val="448367360"/>
                    </a:ext>
                  </a:extLst>
                </a:gridCol>
                <a:gridCol w="1194030">
                  <a:extLst>
                    <a:ext uri="{9D8B030D-6E8A-4147-A177-3AD203B41FA5}">
                      <a16:colId xmlns:a16="http://schemas.microsoft.com/office/drawing/2014/main" val="2281251437"/>
                    </a:ext>
                  </a:extLst>
                </a:gridCol>
                <a:gridCol w="1682496">
                  <a:extLst>
                    <a:ext uri="{9D8B030D-6E8A-4147-A177-3AD203B41FA5}">
                      <a16:colId xmlns:a16="http://schemas.microsoft.com/office/drawing/2014/main" val="3969676514"/>
                    </a:ext>
                  </a:extLst>
                </a:gridCol>
              </a:tblGrid>
              <a:tr h="278049">
                <a:tc gridSpan="5">
                  <a:txBody>
                    <a:bodyPr/>
                    <a:lstStyle/>
                    <a:p>
                      <a:pPr algn="ctr" fontAlgn="b"/>
                      <a:r>
                        <a:rPr lang="en-US" sz="900" u="sng" strike="noStrike" dirty="0">
                          <a:effectLst/>
                        </a:rPr>
                        <a:t>EMERITUS MEMBERS DOCUMENTATION SHEET</a:t>
                      </a:r>
                      <a:endParaRPr lang="en-US" sz="900" b="1" i="0" u="sng" strike="noStrike" dirty="0">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13783522"/>
                  </a:ext>
                </a:extLst>
              </a:tr>
              <a:tr h="278049">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Society:</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Master</a:t>
                      </a:r>
                      <a:endParaRPr lang="en-US" sz="900" b="1"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dirty="0">
                          <a:effectLst/>
                        </a:rPr>
                        <a:t>Reconciliation as of January 1,</a:t>
                      </a:r>
                      <a:endParaRPr lang="en-US" sz="900" b="1" i="0" u="none" strike="noStrike" dirty="0">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2021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19597368"/>
                  </a:ext>
                </a:extLst>
              </a:tr>
              <a:tr h="278049">
                <a:tc gridSpan="5">
                  <a:txBody>
                    <a:bodyPr/>
                    <a:lstStyle/>
                    <a:p>
                      <a:pPr algn="ctr" fontAlgn="b"/>
                      <a:r>
                        <a:rPr lang="en-US" sz="900" u="none" strike="noStrike">
                          <a:effectLst/>
                        </a:rPr>
                        <a:t>Emeritus members are compatriots who have paid dues in at least 50 years</a:t>
                      </a:r>
                      <a:endParaRPr lang="en-US" sz="900" b="1" i="1" u="none" strike="noStrike">
                        <a:solidFill>
                          <a:srgbClr val="993300"/>
                        </a:solidFill>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31593104"/>
                  </a:ext>
                </a:extLst>
              </a:tr>
              <a:tr h="278049">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 </a:t>
                      </a:r>
                      <a:endParaRPr lang="en-US" sz="900" b="0" i="0"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0"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0"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0"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sng" strike="noStrike">
                          <a:effectLst/>
                        </a:rPr>
                        <a:t>CASSAR LM</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978769389"/>
                  </a:ext>
                </a:extLst>
              </a:tr>
              <a:tr h="278049">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First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Middle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Last Name</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Y or N</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Chapter</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94919216"/>
                  </a:ext>
                </a:extLst>
              </a:tr>
              <a:tr h="301221">
                <a:tc>
                  <a:txBody>
                    <a:bodyPr/>
                    <a:lstStyle/>
                    <a:p>
                      <a:pPr algn="ctr" fontAlgn="b"/>
                      <a:r>
                        <a:rPr lang="en-US" sz="900" u="none" strike="noStrike">
                          <a:effectLst/>
                        </a:rPr>
                        <a:t>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45784160"/>
                  </a:ext>
                </a:extLst>
              </a:tr>
              <a:tr h="301221">
                <a:tc>
                  <a:txBody>
                    <a:bodyPr/>
                    <a:lstStyle/>
                    <a:p>
                      <a:pPr algn="ctr" fontAlgn="b"/>
                      <a:r>
                        <a:rPr lang="en-US" sz="900" u="none" strike="noStrike">
                          <a:effectLst/>
                        </a:rPr>
                        <a:t>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47145348"/>
                  </a:ext>
                </a:extLst>
              </a:tr>
              <a:tr h="301221">
                <a:tc>
                  <a:txBody>
                    <a:bodyPr/>
                    <a:lstStyle/>
                    <a:p>
                      <a:pPr algn="ctr" fontAlgn="b"/>
                      <a:r>
                        <a:rPr lang="en-US" sz="900" u="none" strike="noStrike">
                          <a:effectLst/>
                        </a:rPr>
                        <a:t>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44078747"/>
                  </a:ext>
                </a:extLst>
              </a:tr>
              <a:tr h="301221">
                <a:tc>
                  <a:txBody>
                    <a:bodyPr/>
                    <a:lstStyle/>
                    <a:p>
                      <a:pPr algn="ctr" fontAlgn="b"/>
                      <a:r>
                        <a:rPr lang="en-US" sz="900" u="none" strike="noStrike">
                          <a:effectLst/>
                        </a:rPr>
                        <a:t>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44445109"/>
                  </a:ext>
                </a:extLst>
              </a:tr>
              <a:tr h="278049">
                <a:tc>
                  <a:txBody>
                    <a:bodyPr/>
                    <a:lstStyle/>
                    <a:p>
                      <a:pPr algn="ctr" fontAlgn="b"/>
                      <a:r>
                        <a:rPr lang="en-US" sz="900" u="none" strike="noStrike">
                          <a:effectLst/>
                        </a:rPr>
                        <a:t>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90003457"/>
                  </a:ext>
                </a:extLst>
              </a:tr>
              <a:tr h="278049">
                <a:tc>
                  <a:txBody>
                    <a:bodyPr/>
                    <a:lstStyle/>
                    <a:p>
                      <a:pPr algn="ctr" fontAlgn="b"/>
                      <a:r>
                        <a:rPr lang="en-US" sz="900" u="none" strike="noStrike">
                          <a:effectLst/>
                        </a:rPr>
                        <a:t>6</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67036162"/>
                  </a:ext>
                </a:extLst>
              </a:tr>
              <a:tr h="278049">
                <a:tc>
                  <a:txBody>
                    <a:bodyPr/>
                    <a:lstStyle/>
                    <a:p>
                      <a:pPr algn="ctr" fontAlgn="b"/>
                      <a:r>
                        <a:rPr lang="en-US" sz="900" u="none" strike="noStrike">
                          <a:effectLst/>
                        </a:rPr>
                        <a:t>7</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698876209"/>
                  </a:ext>
                </a:extLst>
              </a:tr>
              <a:tr h="301221">
                <a:tc>
                  <a:txBody>
                    <a:bodyPr/>
                    <a:lstStyle/>
                    <a:p>
                      <a:pPr algn="ctr" fontAlgn="b"/>
                      <a:r>
                        <a:rPr lang="en-US" sz="900" u="none" strike="noStrike">
                          <a:effectLst/>
                        </a:rPr>
                        <a:t>8</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85670555"/>
                  </a:ext>
                </a:extLst>
              </a:tr>
              <a:tr h="301221">
                <a:tc>
                  <a:txBody>
                    <a:bodyPr/>
                    <a:lstStyle/>
                    <a:p>
                      <a:pPr algn="ctr" fontAlgn="b"/>
                      <a:r>
                        <a:rPr lang="en-US" sz="900" u="none" strike="noStrike">
                          <a:effectLst/>
                        </a:rPr>
                        <a:t>9</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52220699"/>
                  </a:ext>
                </a:extLst>
              </a:tr>
              <a:tr h="301221">
                <a:tc>
                  <a:txBody>
                    <a:bodyPr/>
                    <a:lstStyle/>
                    <a:p>
                      <a:pPr algn="ctr" fontAlgn="b"/>
                      <a:r>
                        <a:rPr lang="en-US" sz="900" u="none" strike="noStrike">
                          <a:effectLst/>
                        </a:rPr>
                        <a:t>10</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10055662"/>
                  </a:ext>
                </a:extLst>
              </a:tr>
              <a:tr h="301221">
                <a:tc>
                  <a:txBody>
                    <a:bodyPr/>
                    <a:lstStyle/>
                    <a:p>
                      <a:pPr algn="ctr" fontAlgn="b"/>
                      <a:r>
                        <a:rPr lang="en-US" sz="900" u="none" strike="noStrike">
                          <a:effectLst/>
                        </a:rPr>
                        <a:t>11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64213994"/>
                  </a:ext>
                </a:extLst>
              </a:tr>
              <a:tr h="301221">
                <a:tc>
                  <a:txBody>
                    <a:bodyPr/>
                    <a:lstStyle/>
                    <a:p>
                      <a:pPr algn="ctr" fontAlgn="b"/>
                      <a:r>
                        <a:rPr lang="en-US" sz="900" u="none" strike="noStrike">
                          <a:effectLst/>
                        </a:rPr>
                        <a:t>12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dirty="0">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294007348"/>
                  </a:ext>
                </a:extLst>
              </a:tr>
            </a:tbl>
          </a:graphicData>
        </a:graphic>
      </p:graphicFrame>
    </p:spTree>
    <p:extLst>
      <p:ext uri="{BB962C8B-B14F-4D97-AF65-F5344CB8AC3E}">
        <p14:creationId xmlns:p14="http://schemas.microsoft.com/office/powerpoint/2010/main" val="408314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65DB7-FA3D-E749-8476-A8BE8287D6BD}"/>
              </a:ext>
            </a:extLst>
          </p:cNvPr>
          <p:cNvSpPr>
            <a:spLocks noGrp="1"/>
          </p:cNvSpPr>
          <p:nvPr>
            <p:ph type="title"/>
          </p:nvPr>
        </p:nvSpPr>
        <p:spPr>
          <a:xfrm>
            <a:off x="799563" y="571189"/>
            <a:ext cx="10515600" cy="1325563"/>
          </a:xfrm>
        </p:spPr>
        <p:txBody>
          <a:bodyPr/>
          <a:lstStyle/>
          <a:p>
            <a:r>
              <a:rPr lang="en-US" dirty="0"/>
              <a:t>                     </a:t>
            </a:r>
            <a:r>
              <a:rPr lang="en-US" b="1" dirty="0"/>
              <a:t>Memorial Members</a:t>
            </a:r>
          </a:p>
        </p:txBody>
      </p:sp>
      <p:pic>
        <p:nvPicPr>
          <p:cNvPr id="5" name="Content Placeholder 4">
            <a:extLst>
              <a:ext uri="{FF2B5EF4-FFF2-40B4-BE49-F238E27FC236}">
                <a16:creationId xmlns:a16="http://schemas.microsoft.com/office/drawing/2014/main" id="{5FE91310-B607-9F4F-99DF-565A18699755}"/>
              </a:ext>
            </a:extLst>
          </p:cNvPr>
          <p:cNvPicPr>
            <a:picLocks noGrp="1" noChangeAspect="1"/>
          </p:cNvPicPr>
          <p:nvPr>
            <p:ph idx="1"/>
          </p:nvPr>
        </p:nvPicPr>
        <p:blipFill>
          <a:blip r:embed="rId2"/>
          <a:stretch>
            <a:fillRect/>
          </a:stretch>
        </p:blipFill>
        <p:spPr>
          <a:xfrm>
            <a:off x="1572296" y="365125"/>
            <a:ext cx="482505" cy="1325563"/>
          </a:xfrm>
        </p:spPr>
      </p:pic>
      <p:sp>
        <p:nvSpPr>
          <p:cNvPr id="6" name="Rectangle 5">
            <a:extLst>
              <a:ext uri="{FF2B5EF4-FFF2-40B4-BE49-F238E27FC236}">
                <a16:creationId xmlns:a16="http://schemas.microsoft.com/office/drawing/2014/main" id="{215CD9AC-4CB9-D74D-BA51-C431AB7C58CA}"/>
              </a:ext>
            </a:extLst>
          </p:cNvPr>
          <p:cNvSpPr/>
          <p:nvPr/>
        </p:nvSpPr>
        <p:spPr>
          <a:xfrm>
            <a:off x="838200" y="2004646"/>
            <a:ext cx="10697308" cy="4524315"/>
          </a:xfrm>
          <a:prstGeom prst="rect">
            <a:avLst/>
          </a:prstGeom>
        </p:spPr>
        <p:txBody>
          <a:bodyPr wrap="square">
            <a:spAutoFit/>
          </a:bodyPr>
          <a:lstStyle/>
          <a:p>
            <a:r>
              <a:rPr lang="en-US" sz="3600" dirty="0"/>
              <a:t>Some Chapters have submitted new member applications this past year and in previous years to have members parents or grandparent be admitted as a Memorial Member of the  National Society.</a:t>
            </a:r>
          </a:p>
          <a:p>
            <a:endParaRPr lang="en-US" sz="3600" dirty="0"/>
          </a:p>
          <a:p>
            <a:r>
              <a:rPr lang="en-US" sz="3600" dirty="0"/>
              <a:t>A Memorial Member is not an active member and should be </a:t>
            </a:r>
            <a:r>
              <a:rPr lang="en-US" sz="3600" u="sng" dirty="0"/>
              <a:t>listed as a deceased member of the chapter</a:t>
            </a:r>
            <a:r>
              <a:rPr lang="en-US" sz="3600" dirty="0"/>
              <a:t> so the member can be removed from the roster.</a:t>
            </a:r>
          </a:p>
        </p:txBody>
      </p:sp>
    </p:spTree>
    <p:extLst>
      <p:ext uri="{BB962C8B-B14F-4D97-AF65-F5344CB8AC3E}">
        <p14:creationId xmlns:p14="http://schemas.microsoft.com/office/powerpoint/2010/main" val="3206957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0932-96EF-ED46-A0DD-BDED5897146D}"/>
              </a:ext>
            </a:extLst>
          </p:cNvPr>
          <p:cNvSpPr>
            <a:spLocks noGrp="1"/>
          </p:cNvSpPr>
          <p:nvPr>
            <p:ph type="title"/>
          </p:nvPr>
        </p:nvSpPr>
        <p:spPr>
          <a:xfrm>
            <a:off x="529106" y="558310"/>
            <a:ext cx="10515600" cy="1325563"/>
          </a:xfrm>
        </p:spPr>
        <p:txBody>
          <a:bodyPr/>
          <a:lstStyle/>
          <a:p>
            <a:r>
              <a:rPr lang="en-US" dirty="0"/>
              <a:t>                           </a:t>
            </a:r>
            <a:r>
              <a:rPr lang="en-US" b="1" dirty="0"/>
              <a:t>Chapter Rosters</a:t>
            </a:r>
          </a:p>
        </p:txBody>
      </p:sp>
      <p:pic>
        <p:nvPicPr>
          <p:cNvPr id="5" name="Content Placeholder 4">
            <a:extLst>
              <a:ext uri="{FF2B5EF4-FFF2-40B4-BE49-F238E27FC236}">
                <a16:creationId xmlns:a16="http://schemas.microsoft.com/office/drawing/2014/main" id="{3EC32D17-1205-0B41-899D-F40728FD1422}"/>
              </a:ext>
            </a:extLst>
          </p:cNvPr>
          <p:cNvPicPr>
            <a:picLocks noGrp="1" noChangeAspect="1"/>
          </p:cNvPicPr>
          <p:nvPr>
            <p:ph idx="1"/>
          </p:nvPr>
        </p:nvPicPr>
        <p:blipFill>
          <a:blip r:embed="rId2"/>
          <a:stretch>
            <a:fillRect/>
          </a:stretch>
        </p:blipFill>
        <p:spPr>
          <a:xfrm>
            <a:off x="709410" y="470964"/>
            <a:ext cx="3100754" cy="1438179"/>
          </a:xfrm>
        </p:spPr>
      </p:pic>
      <p:sp>
        <p:nvSpPr>
          <p:cNvPr id="6" name="Rectangle 5">
            <a:extLst>
              <a:ext uri="{FF2B5EF4-FFF2-40B4-BE49-F238E27FC236}">
                <a16:creationId xmlns:a16="http://schemas.microsoft.com/office/drawing/2014/main" id="{10FD5645-9A8D-294A-8724-0086D70F0550}"/>
              </a:ext>
            </a:extLst>
          </p:cNvPr>
          <p:cNvSpPr/>
          <p:nvPr/>
        </p:nvSpPr>
        <p:spPr>
          <a:xfrm>
            <a:off x="1066800" y="2192215"/>
            <a:ext cx="9988062" cy="3970318"/>
          </a:xfrm>
          <a:prstGeom prst="rect">
            <a:avLst/>
          </a:prstGeom>
        </p:spPr>
        <p:txBody>
          <a:bodyPr wrap="square">
            <a:spAutoFit/>
          </a:bodyPr>
          <a:lstStyle/>
          <a:p>
            <a:r>
              <a:rPr lang="en-US" sz="3600" dirty="0"/>
              <a:t>Chapters are required to submit a </a:t>
            </a:r>
            <a:r>
              <a:rPr lang="en-US" sz="3600" b="1" dirty="0"/>
              <a:t>2020</a:t>
            </a:r>
            <a:r>
              <a:rPr lang="en-US" sz="3600" dirty="0"/>
              <a:t> membership roster and a </a:t>
            </a:r>
            <a:r>
              <a:rPr lang="en-US" sz="3600" b="1" dirty="0"/>
              <a:t>2021</a:t>
            </a:r>
            <a:r>
              <a:rPr lang="en-US" sz="3600" dirty="0"/>
              <a:t> membership roster.</a:t>
            </a:r>
          </a:p>
          <a:p>
            <a:endParaRPr lang="en-US" sz="3600" dirty="0"/>
          </a:p>
          <a:p>
            <a:r>
              <a:rPr lang="en-US" sz="3600" b="1" dirty="0"/>
              <a:t>WHY?</a:t>
            </a:r>
          </a:p>
          <a:p>
            <a:endParaRPr lang="en-US" sz="3600" dirty="0"/>
          </a:p>
          <a:p>
            <a:r>
              <a:rPr lang="en-US" sz="3600" dirty="0"/>
              <a:t>The only way to cross check the membership of the society is to have a past roster and a current roster.</a:t>
            </a:r>
          </a:p>
        </p:txBody>
      </p:sp>
    </p:spTree>
    <p:extLst>
      <p:ext uri="{BB962C8B-B14F-4D97-AF65-F5344CB8AC3E}">
        <p14:creationId xmlns:p14="http://schemas.microsoft.com/office/powerpoint/2010/main" val="408716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37CB-DC57-1A4A-89FF-3329E6FD4CCC}"/>
              </a:ext>
            </a:extLst>
          </p:cNvPr>
          <p:cNvSpPr>
            <a:spLocks noGrp="1"/>
          </p:cNvSpPr>
          <p:nvPr>
            <p:ph type="title"/>
          </p:nvPr>
        </p:nvSpPr>
        <p:spPr>
          <a:xfrm>
            <a:off x="851079" y="561393"/>
            <a:ext cx="10515600" cy="1325563"/>
          </a:xfrm>
        </p:spPr>
        <p:txBody>
          <a:bodyPr/>
          <a:lstStyle/>
          <a:p>
            <a:r>
              <a:rPr lang="en-US" dirty="0"/>
              <a:t>                     </a:t>
            </a:r>
            <a:r>
              <a:rPr lang="en-US" b="1" dirty="0"/>
              <a:t>Junior Members</a:t>
            </a:r>
          </a:p>
        </p:txBody>
      </p:sp>
      <p:pic>
        <p:nvPicPr>
          <p:cNvPr id="6" name="Picture 5" descr="A drawing of a flag&#10;&#10;Description automatically generated">
            <a:extLst>
              <a:ext uri="{FF2B5EF4-FFF2-40B4-BE49-F238E27FC236}">
                <a16:creationId xmlns:a16="http://schemas.microsoft.com/office/drawing/2014/main" id="{B7B4852B-E6AA-4C32-A99B-AA977DFF8F6B}"/>
              </a:ext>
            </a:extLst>
          </p:cNvPr>
          <p:cNvPicPr>
            <a:picLocks noChangeAspect="1"/>
          </p:cNvPicPr>
          <p:nvPr/>
        </p:nvPicPr>
        <p:blipFill>
          <a:blip r:embed="rId2"/>
          <a:stretch>
            <a:fillRect/>
          </a:stretch>
        </p:blipFill>
        <p:spPr>
          <a:xfrm>
            <a:off x="1253419" y="497011"/>
            <a:ext cx="1428571" cy="1428571"/>
          </a:xfrm>
          <a:prstGeom prst="rect">
            <a:avLst/>
          </a:prstGeom>
        </p:spPr>
      </p:pic>
      <p:sp>
        <p:nvSpPr>
          <p:cNvPr id="3" name="Content Placeholder 2">
            <a:extLst>
              <a:ext uri="{FF2B5EF4-FFF2-40B4-BE49-F238E27FC236}">
                <a16:creationId xmlns:a16="http://schemas.microsoft.com/office/drawing/2014/main" id="{E725D8E6-87A7-B540-80B4-7CE4586FCD4B}"/>
              </a:ext>
            </a:extLst>
          </p:cNvPr>
          <p:cNvSpPr>
            <a:spLocks noGrp="1"/>
          </p:cNvSpPr>
          <p:nvPr>
            <p:ph idx="1"/>
          </p:nvPr>
        </p:nvSpPr>
        <p:spPr>
          <a:xfrm>
            <a:off x="838200" y="2125575"/>
            <a:ext cx="10515600" cy="4351338"/>
          </a:xfrm>
        </p:spPr>
        <p:txBody>
          <a:bodyPr>
            <a:normAutofit/>
          </a:bodyPr>
          <a:lstStyle/>
          <a:p>
            <a:r>
              <a:rPr lang="en-US" dirty="0"/>
              <a:t>If a junior member is 18 on January 1</a:t>
            </a:r>
            <a:r>
              <a:rPr lang="en-US" baseline="30000" dirty="0"/>
              <a:t>st</a:t>
            </a:r>
            <a:r>
              <a:rPr lang="en-US" dirty="0"/>
              <a:t> of 2021 then he becomes a Regular member and dues need to be collected as a Regular member.</a:t>
            </a:r>
          </a:p>
          <a:p>
            <a:r>
              <a:rPr lang="en-US" dirty="0"/>
              <a:t>Remember that the chapter or the California Society does not get any dues for Junior members; Chapters should consider just carrying their junior members and just paying their $5 dues fee.</a:t>
            </a:r>
          </a:p>
          <a:p>
            <a:r>
              <a:rPr lang="en-US" dirty="0"/>
              <a:t>Birth year is the most important, if you do not know a month or day use June 15</a:t>
            </a:r>
            <a:r>
              <a:rPr lang="en-US" baseline="30000" dirty="0"/>
              <a:t>th</a:t>
            </a:r>
            <a:r>
              <a:rPr lang="en-US" dirty="0"/>
              <a:t> and it will work fine; </a:t>
            </a:r>
            <a:r>
              <a:rPr lang="en-US" b="1" dirty="0"/>
              <a:t>the year of birth must be correct</a:t>
            </a:r>
            <a:r>
              <a:rPr lang="en-US" dirty="0"/>
              <a:t>.</a:t>
            </a:r>
          </a:p>
          <a:p>
            <a:r>
              <a:rPr lang="en-US" dirty="0"/>
              <a:t>The cost to collect the $5 can be as much or more as the $5.</a:t>
            </a:r>
          </a:p>
        </p:txBody>
      </p:sp>
    </p:spTree>
    <p:extLst>
      <p:ext uri="{BB962C8B-B14F-4D97-AF65-F5344CB8AC3E}">
        <p14:creationId xmlns:p14="http://schemas.microsoft.com/office/powerpoint/2010/main" val="2714201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03BEC-3D87-6046-A3EC-BEE89B8CAF7B}"/>
              </a:ext>
            </a:extLst>
          </p:cNvPr>
          <p:cNvSpPr>
            <a:spLocks noGrp="1"/>
          </p:cNvSpPr>
          <p:nvPr>
            <p:ph type="title"/>
          </p:nvPr>
        </p:nvSpPr>
        <p:spPr>
          <a:xfrm>
            <a:off x="799563" y="527141"/>
            <a:ext cx="10515600" cy="1325563"/>
          </a:xfrm>
        </p:spPr>
        <p:txBody>
          <a:bodyPr/>
          <a:lstStyle/>
          <a:p>
            <a:r>
              <a:rPr lang="en-US" dirty="0"/>
              <a:t>                     </a:t>
            </a:r>
            <a:r>
              <a:rPr lang="en-US" b="1" dirty="0"/>
              <a:t>Deceased Members</a:t>
            </a:r>
          </a:p>
        </p:txBody>
      </p:sp>
      <p:pic>
        <p:nvPicPr>
          <p:cNvPr id="6" name="Picture 5" descr="A drawing of a flag&#10;&#10;Description automatically generated">
            <a:extLst>
              <a:ext uri="{FF2B5EF4-FFF2-40B4-BE49-F238E27FC236}">
                <a16:creationId xmlns:a16="http://schemas.microsoft.com/office/drawing/2014/main" id="{50EEA321-E5DF-464A-A514-582E6F533EBA}"/>
              </a:ext>
            </a:extLst>
          </p:cNvPr>
          <p:cNvPicPr>
            <a:picLocks noChangeAspect="1"/>
          </p:cNvPicPr>
          <p:nvPr/>
        </p:nvPicPr>
        <p:blipFill>
          <a:blip r:embed="rId2"/>
          <a:stretch>
            <a:fillRect/>
          </a:stretch>
        </p:blipFill>
        <p:spPr>
          <a:xfrm>
            <a:off x="1248976" y="501393"/>
            <a:ext cx="1428571" cy="1428571"/>
          </a:xfrm>
          <a:prstGeom prst="rect">
            <a:avLst/>
          </a:prstGeom>
        </p:spPr>
      </p:pic>
      <p:sp>
        <p:nvSpPr>
          <p:cNvPr id="3" name="Content Placeholder 2">
            <a:extLst>
              <a:ext uri="{FF2B5EF4-FFF2-40B4-BE49-F238E27FC236}">
                <a16:creationId xmlns:a16="http://schemas.microsoft.com/office/drawing/2014/main" id="{7F1175FA-A2CD-FA40-A006-282A95AABF67}"/>
              </a:ext>
            </a:extLst>
          </p:cNvPr>
          <p:cNvSpPr>
            <a:spLocks noGrp="1"/>
          </p:cNvSpPr>
          <p:nvPr>
            <p:ph idx="1"/>
          </p:nvPr>
        </p:nvSpPr>
        <p:spPr>
          <a:xfrm>
            <a:off x="838200" y="2242217"/>
            <a:ext cx="10515600" cy="4351338"/>
          </a:xfrm>
        </p:spPr>
        <p:txBody>
          <a:bodyPr/>
          <a:lstStyle/>
          <a:p>
            <a:r>
              <a:rPr lang="en-US" dirty="0"/>
              <a:t>We all have members that pass away during the year, our organization is an aging organization. </a:t>
            </a:r>
          </a:p>
          <a:p>
            <a:r>
              <a:rPr lang="en-US" dirty="0"/>
              <a:t>Again the exact dates are not as important as knowing that it was on or before December 31</a:t>
            </a:r>
            <a:r>
              <a:rPr lang="en-US" baseline="30000" dirty="0"/>
              <a:t>st</a:t>
            </a:r>
            <a:r>
              <a:rPr lang="en-US" dirty="0"/>
              <a:t> </a:t>
            </a:r>
          </a:p>
          <a:p>
            <a:r>
              <a:rPr lang="en-US" dirty="0"/>
              <a:t>If a member dies after January 1</a:t>
            </a:r>
            <a:r>
              <a:rPr lang="en-US" baseline="30000" dirty="0"/>
              <a:t>st</a:t>
            </a:r>
            <a:r>
              <a:rPr lang="en-US" dirty="0"/>
              <a:t> but before January 15</a:t>
            </a:r>
            <a:r>
              <a:rPr lang="en-US" baseline="30000" dirty="0"/>
              <a:t>th</a:t>
            </a:r>
            <a:r>
              <a:rPr lang="en-US" dirty="0"/>
              <a:t> send me an email and  I will make the correction in the National Reconciliation Report to remove the member: Do Not Send a revised report.</a:t>
            </a:r>
          </a:p>
          <a:p>
            <a:endParaRPr lang="en-US" i="1" baseline="30000" dirty="0">
              <a:solidFill>
                <a:srgbClr val="FF0000"/>
              </a:solidFill>
            </a:endParaRPr>
          </a:p>
          <a:p>
            <a:pPr marL="0" indent="0">
              <a:buNone/>
            </a:pPr>
            <a:endParaRPr lang="en-US" baseline="30000" dirty="0"/>
          </a:p>
        </p:txBody>
      </p:sp>
    </p:spTree>
    <p:extLst>
      <p:ext uri="{BB962C8B-B14F-4D97-AF65-F5344CB8AC3E}">
        <p14:creationId xmlns:p14="http://schemas.microsoft.com/office/powerpoint/2010/main" val="38933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drawing of a flag&#10;&#10;Description automatically generated">
            <a:extLst>
              <a:ext uri="{FF2B5EF4-FFF2-40B4-BE49-F238E27FC236}">
                <a16:creationId xmlns:a16="http://schemas.microsoft.com/office/drawing/2014/main" id="{0DAD31D2-060B-482A-8195-8C26C0CD93AA}"/>
              </a:ext>
            </a:extLst>
          </p:cNvPr>
          <p:cNvPicPr>
            <a:picLocks noChangeAspect="1"/>
          </p:cNvPicPr>
          <p:nvPr/>
        </p:nvPicPr>
        <p:blipFill>
          <a:blip r:embed="rId2"/>
          <a:stretch>
            <a:fillRect/>
          </a:stretch>
        </p:blipFill>
        <p:spPr>
          <a:xfrm>
            <a:off x="1256544" y="497010"/>
            <a:ext cx="1428571" cy="1428571"/>
          </a:xfrm>
          <a:prstGeom prst="rect">
            <a:avLst/>
          </a:prstGeom>
        </p:spPr>
      </p:pic>
      <p:sp>
        <p:nvSpPr>
          <p:cNvPr id="2" name="Title 1">
            <a:extLst>
              <a:ext uri="{FF2B5EF4-FFF2-40B4-BE49-F238E27FC236}">
                <a16:creationId xmlns:a16="http://schemas.microsoft.com/office/drawing/2014/main" id="{479BA33C-68FD-9A47-A389-AFEEBF611605}"/>
              </a:ext>
            </a:extLst>
          </p:cNvPr>
          <p:cNvSpPr>
            <a:spLocks noGrp="1"/>
          </p:cNvSpPr>
          <p:nvPr>
            <p:ph type="title"/>
          </p:nvPr>
        </p:nvSpPr>
        <p:spPr>
          <a:xfrm>
            <a:off x="748047" y="551907"/>
            <a:ext cx="10515600" cy="1325563"/>
          </a:xfrm>
        </p:spPr>
        <p:txBody>
          <a:bodyPr/>
          <a:lstStyle/>
          <a:p>
            <a:r>
              <a:rPr lang="en-US" dirty="0"/>
              <a:t>                  </a:t>
            </a:r>
            <a:r>
              <a:rPr lang="en-US" b="1" dirty="0"/>
              <a:t>New Members After December 15</a:t>
            </a:r>
            <a:r>
              <a:rPr lang="en-US" b="1" baseline="30000" dirty="0"/>
              <a:t>th</a:t>
            </a:r>
            <a:r>
              <a:rPr lang="en-US" b="1" dirty="0"/>
              <a:t> </a:t>
            </a:r>
          </a:p>
        </p:txBody>
      </p:sp>
      <p:sp>
        <p:nvSpPr>
          <p:cNvPr id="3" name="Content Placeholder 2">
            <a:extLst>
              <a:ext uri="{FF2B5EF4-FFF2-40B4-BE49-F238E27FC236}">
                <a16:creationId xmlns:a16="http://schemas.microsoft.com/office/drawing/2014/main" id="{D8F5D083-599C-F24F-88DB-55FBD0D498B8}"/>
              </a:ext>
            </a:extLst>
          </p:cNvPr>
          <p:cNvSpPr>
            <a:spLocks noGrp="1"/>
          </p:cNvSpPr>
          <p:nvPr>
            <p:ph idx="1"/>
          </p:nvPr>
        </p:nvSpPr>
        <p:spPr>
          <a:xfrm>
            <a:off x="838200" y="2125574"/>
            <a:ext cx="10515600" cy="4351338"/>
          </a:xfrm>
        </p:spPr>
        <p:txBody>
          <a:bodyPr/>
          <a:lstStyle/>
          <a:p>
            <a:r>
              <a:rPr lang="en-US" dirty="0"/>
              <a:t>New members that are received after December 15</a:t>
            </a:r>
            <a:r>
              <a:rPr lang="en-US" baseline="30000" dirty="0"/>
              <a:t>th</a:t>
            </a:r>
            <a:r>
              <a:rPr lang="en-US" dirty="0"/>
              <a:t> 2020, National will make the correction in the Reconciliation Reports.</a:t>
            </a:r>
          </a:p>
          <a:p>
            <a:r>
              <a:rPr lang="en-US" dirty="0"/>
              <a:t>New Members admitted before December 15</a:t>
            </a:r>
            <a:r>
              <a:rPr lang="en-US" baseline="30000" dirty="0"/>
              <a:t>th</a:t>
            </a:r>
            <a:r>
              <a:rPr lang="en-US" dirty="0"/>
              <a:t> need to be included in the chapters Reconciliation Report. </a:t>
            </a:r>
          </a:p>
          <a:p>
            <a:r>
              <a:rPr lang="en-US" dirty="0"/>
              <a:t>I keep a file on all applications received in December and will check your report and add new members if they are missing.</a:t>
            </a:r>
          </a:p>
          <a:p>
            <a:r>
              <a:rPr lang="en-US" dirty="0"/>
              <a:t>Members that paid their dues after December 15</a:t>
            </a:r>
            <a:r>
              <a:rPr lang="en-US" baseline="30000" dirty="0"/>
              <a:t>th</a:t>
            </a:r>
            <a:r>
              <a:rPr lang="en-US" dirty="0"/>
              <a:t> should be reported as dropped members and go through the process to reinstate.</a:t>
            </a:r>
          </a:p>
        </p:txBody>
      </p:sp>
    </p:spTree>
    <p:extLst>
      <p:ext uri="{BB962C8B-B14F-4D97-AF65-F5344CB8AC3E}">
        <p14:creationId xmlns:p14="http://schemas.microsoft.com/office/powerpoint/2010/main" val="2560908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913F-FC8E-EB44-9CCE-9B847F658B49}"/>
              </a:ext>
            </a:extLst>
          </p:cNvPr>
          <p:cNvSpPr>
            <a:spLocks noGrp="1"/>
          </p:cNvSpPr>
          <p:nvPr>
            <p:ph type="title"/>
          </p:nvPr>
        </p:nvSpPr>
        <p:spPr>
          <a:xfrm>
            <a:off x="799563" y="560337"/>
            <a:ext cx="10515600" cy="1325563"/>
          </a:xfrm>
        </p:spPr>
        <p:txBody>
          <a:bodyPr/>
          <a:lstStyle/>
          <a:p>
            <a:r>
              <a:rPr lang="en-US" dirty="0"/>
              <a:t>                     </a:t>
            </a:r>
            <a:r>
              <a:rPr lang="en-US" b="1" dirty="0"/>
              <a:t>Dual State Members</a:t>
            </a:r>
          </a:p>
        </p:txBody>
      </p:sp>
      <p:pic>
        <p:nvPicPr>
          <p:cNvPr id="3" name="Picture 2" descr="A drawing of a flag&#10;&#10;Description automatically generated">
            <a:extLst>
              <a:ext uri="{FF2B5EF4-FFF2-40B4-BE49-F238E27FC236}">
                <a16:creationId xmlns:a16="http://schemas.microsoft.com/office/drawing/2014/main" id="{F73620A6-DDE6-48AA-90CE-9114EA35AC45}"/>
              </a:ext>
            </a:extLst>
          </p:cNvPr>
          <p:cNvPicPr>
            <a:picLocks noChangeAspect="1"/>
          </p:cNvPicPr>
          <p:nvPr/>
        </p:nvPicPr>
        <p:blipFill>
          <a:blip r:embed="rId2"/>
          <a:stretch>
            <a:fillRect/>
          </a:stretch>
        </p:blipFill>
        <p:spPr>
          <a:xfrm>
            <a:off x="1253419" y="500086"/>
            <a:ext cx="1428571" cy="1428571"/>
          </a:xfrm>
          <a:prstGeom prst="rect">
            <a:avLst/>
          </a:prstGeom>
        </p:spPr>
      </p:pic>
      <p:sp>
        <p:nvSpPr>
          <p:cNvPr id="5" name="Content Placeholder 2">
            <a:extLst>
              <a:ext uri="{FF2B5EF4-FFF2-40B4-BE49-F238E27FC236}">
                <a16:creationId xmlns:a16="http://schemas.microsoft.com/office/drawing/2014/main" id="{B157E346-AE45-4C4E-BC68-CEA99E007B2E}"/>
              </a:ext>
            </a:extLst>
          </p:cNvPr>
          <p:cNvSpPr>
            <a:spLocks noGrp="1"/>
          </p:cNvSpPr>
          <p:nvPr>
            <p:ph idx="1"/>
          </p:nvPr>
        </p:nvSpPr>
        <p:spPr>
          <a:xfrm>
            <a:off x="838200" y="2251510"/>
            <a:ext cx="10515600" cy="4351338"/>
          </a:xfrm>
        </p:spPr>
        <p:txBody>
          <a:bodyPr/>
          <a:lstStyle/>
          <a:p>
            <a:pPr marL="0" indent="0">
              <a:buNone/>
            </a:pPr>
            <a:r>
              <a:rPr lang="en-US" dirty="0"/>
              <a:t>A </a:t>
            </a:r>
            <a:r>
              <a:rPr lang="en-US" b="1" dirty="0"/>
              <a:t>Dual State Member</a:t>
            </a:r>
            <a:r>
              <a:rPr lang="en-US" dirty="0"/>
              <a:t>, is a member that pays his National, State and Chapter dues in another state and only pays chapter and state dues to the California Society.</a:t>
            </a:r>
          </a:p>
          <a:p>
            <a:pPr marL="0" indent="0">
              <a:buNone/>
            </a:pPr>
            <a:r>
              <a:rPr lang="en-US" dirty="0"/>
              <a:t>The Chapter must collect dues for all Dual California Society Members and to list them in the Reconciliation Report.</a:t>
            </a:r>
          </a:p>
          <a:p>
            <a:pPr marL="0" indent="0">
              <a:buNone/>
            </a:pPr>
            <a:r>
              <a:rPr lang="en-US" dirty="0"/>
              <a:t>The chapter has the obligation to find out if the Dual Member has paid their National Dues through another state. </a:t>
            </a:r>
          </a:p>
          <a:p>
            <a:pPr marL="0" indent="0">
              <a:buNone/>
            </a:pPr>
            <a:r>
              <a:rPr lang="en-US" b="1" dirty="0"/>
              <a:t>According to National bylaws, Dual state members cannot hold chapter or state executive board or committee chair positions in the state where they are a Dual member.</a:t>
            </a:r>
          </a:p>
        </p:txBody>
      </p:sp>
    </p:spTree>
    <p:extLst>
      <p:ext uri="{BB962C8B-B14F-4D97-AF65-F5344CB8AC3E}">
        <p14:creationId xmlns:p14="http://schemas.microsoft.com/office/powerpoint/2010/main" val="3443642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B921-A3F4-E744-B27A-B945150EE41E}"/>
              </a:ext>
            </a:extLst>
          </p:cNvPr>
          <p:cNvSpPr>
            <a:spLocks noGrp="1"/>
          </p:cNvSpPr>
          <p:nvPr>
            <p:ph type="title"/>
          </p:nvPr>
        </p:nvSpPr>
        <p:spPr/>
        <p:txBody>
          <a:bodyPr/>
          <a:lstStyle/>
          <a:p>
            <a:r>
              <a:rPr lang="en-US" dirty="0"/>
              <a:t>     </a:t>
            </a:r>
            <a:r>
              <a:rPr lang="en-US" b="1" dirty="0"/>
              <a:t>Dual State Members</a:t>
            </a:r>
          </a:p>
        </p:txBody>
      </p:sp>
      <p:graphicFrame>
        <p:nvGraphicFramePr>
          <p:cNvPr id="6" name="Content Placeholder 5">
            <a:extLst>
              <a:ext uri="{FF2B5EF4-FFF2-40B4-BE49-F238E27FC236}">
                <a16:creationId xmlns:a16="http://schemas.microsoft.com/office/drawing/2014/main" id="{096EE4DF-33EC-314D-AEB8-BC175AF6E1E1}"/>
              </a:ext>
            </a:extLst>
          </p:cNvPr>
          <p:cNvGraphicFramePr>
            <a:graphicFrameLocks noGrp="1"/>
          </p:cNvGraphicFramePr>
          <p:nvPr>
            <p:ph idx="1"/>
            <p:extLst>
              <p:ext uri="{D42A27DB-BD31-4B8C-83A1-F6EECF244321}">
                <p14:modId xmlns:p14="http://schemas.microsoft.com/office/powerpoint/2010/main" val="2327770730"/>
              </p:ext>
            </p:extLst>
          </p:nvPr>
        </p:nvGraphicFramePr>
        <p:xfrm>
          <a:off x="1535723" y="2110154"/>
          <a:ext cx="9343293" cy="4009284"/>
        </p:xfrm>
        <a:graphic>
          <a:graphicData uri="http://schemas.openxmlformats.org/drawingml/2006/table">
            <a:tbl>
              <a:tblPr>
                <a:tableStyleId>{5C22544A-7EE6-4342-B048-85BDC9FD1C3A}</a:tableStyleId>
              </a:tblPr>
              <a:tblGrid>
                <a:gridCol w="386048">
                  <a:extLst>
                    <a:ext uri="{9D8B030D-6E8A-4147-A177-3AD203B41FA5}">
                      <a16:colId xmlns:a16="http://schemas.microsoft.com/office/drawing/2014/main" val="3067358914"/>
                    </a:ext>
                  </a:extLst>
                </a:gridCol>
                <a:gridCol w="790480">
                  <a:extLst>
                    <a:ext uri="{9D8B030D-6E8A-4147-A177-3AD203B41FA5}">
                      <a16:colId xmlns:a16="http://schemas.microsoft.com/office/drawing/2014/main" val="2505335084"/>
                    </a:ext>
                  </a:extLst>
                </a:gridCol>
                <a:gridCol w="1102996">
                  <a:extLst>
                    <a:ext uri="{9D8B030D-6E8A-4147-A177-3AD203B41FA5}">
                      <a16:colId xmlns:a16="http://schemas.microsoft.com/office/drawing/2014/main" val="139040760"/>
                    </a:ext>
                  </a:extLst>
                </a:gridCol>
                <a:gridCol w="1309807">
                  <a:extLst>
                    <a:ext uri="{9D8B030D-6E8A-4147-A177-3AD203B41FA5}">
                      <a16:colId xmlns:a16="http://schemas.microsoft.com/office/drawing/2014/main" val="1873156363"/>
                    </a:ext>
                  </a:extLst>
                </a:gridCol>
                <a:gridCol w="2702340">
                  <a:extLst>
                    <a:ext uri="{9D8B030D-6E8A-4147-A177-3AD203B41FA5}">
                      <a16:colId xmlns:a16="http://schemas.microsoft.com/office/drawing/2014/main" val="19347933"/>
                    </a:ext>
                  </a:extLst>
                </a:gridCol>
                <a:gridCol w="2003776">
                  <a:extLst>
                    <a:ext uri="{9D8B030D-6E8A-4147-A177-3AD203B41FA5}">
                      <a16:colId xmlns:a16="http://schemas.microsoft.com/office/drawing/2014/main" val="1600500307"/>
                    </a:ext>
                  </a:extLst>
                </a:gridCol>
                <a:gridCol w="1047846">
                  <a:extLst>
                    <a:ext uri="{9D8B030D-6E8A-4147-A177-3AD203B41FA5}">
                      <a16:colId xmlns:a16="http://schemas.microsoft.com/office/drawing/2014/main" val="3217217954"/>
                    </a:ext>
                  </a:extLst>
                </a:gridCol>
              </a:tblGrid>
              <a:tr h="222738">
                <a:tc gridSpan="6">
                  <a:txBody>
                    <a:bodyPr/>
                    <a:lstStyle/>
                    <a:p>
                      <a:pPr algn="ctr" fontAlgn="b"/>
                      <a:r>
                        <a:rPr lang="en-US" sz="900" u="none" strike="noStrike">
                          <a:effectLst/>
                        </a:rPr>
                        <a:t>CASSAR DUAL MEMBERS DOCUMENTATION SHEET </a:t>
                      </a:r>
                      <a:endParaRPr lang="en-US" sz="900" b="1" i="0" u="none" strike="noStrike">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05980438"/>
                  </a:ext>
                </a:extLst>
              </a:tr>
              <a:tr h="222738">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Society:</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Master</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Reconciliation as of January 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2021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22252365"/>
                  </a:ext>
                </a:extLst>
              </a:tr>
              <a:tr h="222738">
                <a:tc gridSpan="6">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29810570"/>
                  </a:ext>
                </a:extLst>
              </a:tr>
              <a:tr h="222738">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Primary</a:t>
                      </a:r>
                      <a:endParaRPr lang="en-US" sz="9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37733529"/>
                  </a:ext>
                </a:extLst>
              </a:tr>
              <a:tr h="222738">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First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Middle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Last Name</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Chapter</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State is CA</a:t>
                      </a:r>
                      <a:endParaRPr lang="en-US" sz="9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92002826"/>
                  </a:ext>
                </a:extLst>
              </a:tr>
              <a:tr h="222738">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"y" or "n"</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81803819"/>
                  </a:ext>
                </a:extLst>
              </a:tr>
              <a:tr h="222738">
                <a:tc>
                  <a:txBody>
                    <a:bodyPr/>
                    <a:lstStyle/>
                    <a:p>
                      <a:pPr algn="ctr" fontAlgn="b"/>
                      <a:r>
                        <a:rPr lang="en-US" sz="900" u="none" strike="noStrike">
                          <a:effectLst/>
                        </a:rPr>
                        <a:t>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089741861"/>
                  </a:ext>
                </a:extLst>
              </a:tr>
              <a:tr h="222738">
                <a:tc>
                  <a:txBody>
                    <a:bodyPr/>
                    <a:lstStyle/>
                    <a:p>
                      <a:pPr algn="ctr" fontAlgn="b"/>
                      <a:r>
                        <a:rPr lang="en-US" sz="900" u="none" strike="noStrike">
                          <a:effectLst/>
                        </a:rPr>
                        <a:t>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957147503"/>
                  </a:ext>
                </a:extLst>
              </a:tr>
              <a:tr h="222738">
                <a:tc>
                  <a:txBody>
                    <a:bodyPr/>
                    <a:lstStyle/>
                    <a:p>
                      <a:pPr algn="ctr" fontAlgn="b"/>
                      <a:r>
                        <a:rPr lang="en-US" sz="900" u="none" strike="noStrike">
                          <a:effectLst/>
                        </a:rPr>
                        <a:t>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090683875"/>
                  </a:ext>
                </a:extLst>
              </a:tr>
              <a:tr h="222738">
                <a:tc>
                  <a:txBody>
                    <a:bodyPr/>
                    <a:lstStyle/>
                    <a:p>
                      <a:pPr algn="ctr" fontAlgn="b"/>
                      <a:r>
                        <a:rPr lang="en-US" sz="900" u="none" strike="noStrike">
                          <a:effectLst/>
                        </a:rPr>
                        <a:t>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636607826"/>
                  </a:ext>
                </a:extLst>
              </a:tr>
              <a:tr h="222738">
                <a:tc>
                  <a:txBody>
                    <a:bodyPr/>
                    <a:lstStyle/>
                    <a:p>
                      <a:pPr algn="ctr" fontAlgn="b"/>
                      <a:r>
                        <a:rPr lang="en-US" sz="900" u="none" strike="noStrike">
                          <a:effectLst/>
                        </a:rPr>
                        <a:t>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843535390"/>
                  </a:ext>
                </a:extLst>
              </a:tr>
              <a:tr h="222738">
                <a:tc>
                  <a:txBody>
                    <a:bodyPr/>
                    <a:lstStyle/>
                    <a:p>
                      <a:pPr algn="ctr" fontAlgn="b"/>
                      <a:r>
                        <a:rPr lang="en-US" sz="900" u="none" strike="noStrike">
                          <a:effectLst/>
                        </a:rPr>
                        <a:t>6</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88659305"/>
                  </a:ext>
                </a:extLst>
              </a:tr>
              <a:tr h="222738">
                <a:tc>
                  <a:txBody>
                    <a:bodyPr/>
                    <a:lstStyle/>
                    <a:p>
                      <a:pPr algn="ctr" fontAlgn="b"/>
                      <a:r>
                        <a:rPr lang="en-US" sz="900" u="none" strike="noStrike">
                          <a:effectLst/>
                        </a:rPr>
                        <a:t>7</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l" fontAlgn="ctr"/>
                      <a:endParaRPr lang="en-US" sz="900" b="0" i="0" u="none" strike="noStrike">
                        <a:effectLst/>
                        <a:latin typeface="Arial" panose="020B0604020202020204" pitchFamily="34" charset="0"/>
                      </a:endParaRPr>
                    </a:p>
                  </a:txBody>
                  <a:tcPr marL="9525" marR="9525" marT="9525" marB="0" anchor="ctr"/>
                </a:tc>
                <a:tc>
                  <a:txBody>
                    <a:bodyPr/>
                    <a:lstStyle/>
                    <a:p>
                      <a:pPr algn="ctr" fontAlgn="ctr"/>
                      <a:endParaRPr lang="en-US" sz="9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73296616"/>
                  </a:ext>
                </a:extLst>
              </a:tr>
              <a:tr h="222738">
                <a:tc>
                  <a:txBody>
                    <a:bodyPr/>
                    <a:lstStyle/>
                    <a:p>
                      <a:pPr algn="ctr" fontAlgn="b"/>
                      <a:r>
                        <a:rPr lang="en-US" sz="900" u="none" strike="noStrike">
                          <a:effectLst/>
                        </a:rPr>
                        <a:t>8</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45916974"/>
                  </a:ext>
                </a:extLst>
              </a:tr>
              <a:tr h="222738">
                <a:tc>
                  <a:txBody>
                    <a:bodyPr/>
                    <a:lstStyle/>
                    <a:p>
                      <a:pPr algn="ctr" fontAlgn="b"/>
                      <a:r>
                        <a:rPr lang="en-US" sz="900" u="none" strike="noStrike">
                          <a:effectLst/>
                        </a:rPr>
                        <a:t>9</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47463660"/>
                  </a:ext>
                </a:extLst>
              </a:tr>
              <a:tr h="222738">
                <a:tc>
                  <a:txBody>
                    <a:bodyPr/>
                    <a:lstStyle/>
                    <a:p>
                      <a:pPr algn="ctr" fontAlgn="b"/>
                      <a:r>
                        <a:rPr lang="en-US" sz="900" u="none" strike="noStrike">
                          <a:effectLst/>
                        </a:rPr>
                        <a:t>10</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10342745"/>
                  </a:ext>
                </a:extLst>
              </a:tr>
              <a:tr h="222738">
                <a:tc>
                  <a:txBody>
                    <a:bodyPr/>
                    <a:lstStyle/>
                    <a:p>
                      <a:pPr algn="ctr" fontAlgn="b"/>
                      <a:r>
                        <a:rPr lang="en-US" sz="900" u="none" strike="noStrike">
                          <a:effectLst/>
                        </a:rPr>
                        <a:t>11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43593012"/>
                  </a:ext>
                </a:extLst>
              </a:tr>
              <a:tr h="222738">
                <a:tc>
                  <a:txBody>
                    <a:bodyPr/>
                    <a:lstStyle/>
                    <a:p>
                      <a:pPr algn="ctr" fontAlgn="b"/>
                      <a:r>
                        <a:rPr lang="en-US" sz="900" u="none" strike="noStrike">
                          <a:effectLst/>
                        </a:rPr>
                        <a:t>12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688524727"/>
                  </a:ext>
                </a:extLst>
              </a:tr>
            </a:tbl>
          </a:graphicData>
        </a:graphic>
      </p:graphicFrame>
    </p:spTree>
    <p:extLst>
      <p:ext uri="{BB962C8B-B14F-4D97-AF65-F5344CB8AC3E}">
        <p14:creationId xmlns:p14="http://schemas.microsoft.com/office/powerpoint/2010/main" val="3699280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5CC5-379D-5A40-9B34-A15783E1868F}"/>
              </a:ext>
            </a:extLst>
          </p:cNvPr>
          <p:cNvSpPr>
            <a:spLocks noGrp="1"/>
          </p:cNvSpPr>
          <p:nvPr>
            <p:ph type="title"/>
          </p:nvPr>
        </p:nvSpPr>
        <p:spPr>
          <a:xfrm>
            <a:off x="838200" y="699978"/>
            <a:ext cx="10515600" cy="1325563"/>
          </a:xfrm>
        </p:spPr>
        <p:txBody>
          <a:bodyPr/>
          <a:lstStyle/>
          <a:p>
            <a:r>
              <a:rPr lang="en-US" dirty="0"/>
              <a:t>                     </a:t>
            </a:r>
            <a:r>
              <a:rPr lang="en-US" b="1" dirty="0"/>
              <a:t>Dates to Remember</a:t>
            </a:r>
          </a:p>
        </p:txBody>
      </p:sp>
      <p:pic>
        <p:nvPicPr>
          <p:cNvPr id="10" name="Content Placeholder 9">
            <a:extLst>
              <a:ext uri="{FF2B5EF4-FFF2-40B4-BE49-F238E27FC236}">
                <a16:creationId xmlns:a16="http://schemas.microsoft.com/office/drawing/2014/main" id="{5243BB28-AAFE-C644-A662-AB4ACEB5A29B}"/>
              </a:ext>
            </a:extLst>
          </p:cNvPr>
          <p:cNvPicPr>
            <a:picLocks noGrp="1" noChangeAspect="1"/>
          </p:cNvPicPr>
          <p:nvPr>
            <p:ph idx="1"/>
          </p:nvPr>
        </p:nvPicPr>
        <p:blipFill>
          <a:blip r:embed="rId2"/>
          <a:stretch>
            <a:fillRect/>
          </a:stretch>
        </p:blipFill>
        <p:spPr>
          <a:xfrm>
            <a:off x="1416678" y="657674"/>
            <a:ext cx="1132253" cy="1410170"/>
          </a:xfrm>
        </p:spPr>
      </p:pic>
      <p:sp>
        <p:nvSpPr>
          <p:cNvPr id="11" name="Rectangle 10">
            <a:extLst>
              <a:ext uri="{FF2B5EF4-FFF2-40B4-BE49-F238E27FC236}">
                <a16:creationId xmlns:a16="http://schemas.microsoft.com/office/drawing/2014/main" id="{0EC115ED-3B62-3E45-88E4-5A8948E20192}"/>
              </a:ext>
            </a:extLst>
          </p:cNvPr>
          <p:cNvSpPr/>
          <p:nvPr/>
        </p:nvSpPr>
        <p:spPr>
          <a:xfrm>
            <a:off x="703385" y="2136339"/>
            <a:ext cx="10650415" cy="3539430"/>
          </a:xfrm>
          <a:prstGeom prst="rect">
            <a:avLst/>
          </a:prstGeom>
        </p:spPr>
        <p:txBody>
          <a:bodyPr wrap="square">
            <a:spAutoFit/>
          </a:bodyPr>
          <a:lstStyle/>
          <a:p>
            <a:pPr marL="457200" indent="-457200">
              <a:buFont typeface="Arial" panose="020B0604020202020204" pitchFamily="34" charset="0"/>
              <a:buChar char="•"/>
            </a:pPr>
            <a:r>
              <a:rPr lang="en-US" sz="2800" b="1" dirty="0"/>
              <a:t>September 1, 2020</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New </a:t>
            </a:r>
            <a:r>
              <a:rPr lang="en-US" sz="2800" dirty="0"/>
              <a:t>members do not pay 2021 dues if admitted to Society on or after this date.</a:t>
            </a:r>
          </a:p>
          <a:p>
            <a:pPr marL="457200" indent="-457200">
              <a:buFont typeface="Arial" panose="020B0604020202020204" pitchFamily="34" charset="0"/>
              <a:buChar char="•"/>
            </a:pPr>
            <a:r>
              <a:rPr lang="en-US" sz="2800" b="1" dirty="0"/>
              <a:t>October 1, 2020</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CASSAR Annual Dues Campaign begins.</a:t>
            </a:r>
          </a:p>
          <a:p>
            <a:pPr marL="457200" indent="-457200">
              <a:buFont typeface="Arial" panose="020B0604020202020204" pitchFamily="34" charset="0"/>
              <a:buChar char="•"/>
            </a:pPr>
            <a:r>
              <a:rPr lang="en-US" sz="2800" b="1" dirty="0"/>
              <a:t>November 1, 2020</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reinstatements or transfers held until 2021.</a:t>
            </a:r>
          </a:p>
          <a:p>
            <a:pPr marL="457200" indent="-457200">
              <a:buFont typeface="Arial" panose="020B0604020202020204" pitchFamily="34" charset="0"/>
              <a:buChar char="•"/>
            </a:pPr>
            <a:r>
              <a:rPr lang="en-US" sz="2800" b="1" dirty="0"/>
              <a:t>December 15, 2020</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Cut-off date for Annual Member Dues. </a:t>
            </a:r>
            <a:endParaRPr lang="en-US" sz="2800" dirty="0"/>
          </a:p>
          <a:p>
            <a:pPr marL="457200" indent="-457200">
              <a:buFont typeface="Arial" panose="020B0604020202020204" pitchFamily="34" charset="0"/>
              <a:buChar char="•"/>
            </a:pPr>
            <a:r>
              <a:rPr lang="en-US" sz="2800" b="1" dirty="0"/>
              <a:t>January 1, 2021</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CASSAR must have a clean roster.</a:t>
            </a:r>
          </a:p>
          <a:p>
            <a:pPr marL="457200" indent="-457200">
              <a:buFont typeface="Arial" panose="020B0604020202020204" pitchFamily="34" charset="0"/>
              <a:buChar char="•"/>
            </a:pPr>
            <a:r>
              <a:rPr lang="en-US" sz="2800" b="1" dirty="0"/>
              <a:t>January 5, 2021</a:t>
            </a:r>
            <a:r>
              <a:rPr lang="en-US" sz="2800" dirty="0"/>
              <a:t>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Chapters report membership per CASSAR  bylaws               and state and national dues must be paid to CASSAR.</a:t>
            </a:r>
          </a:p>
        </p:txBody>
      </p:sp>
    </p:spTree>
    <p:extLst>
      <p:ext uri="{BB962C8B-B14F-4D97-AF65-F5344CB8AC3E}">
        <p14:creationId xmlns:p14="http://schemas.microsoft.com/office/powerpoint/2010/main" val="1165911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6D739-1DEC-2A44-A118-494DD7E40311}"/>
              </a:ext>
            </a:extLst>
          </p:cNvPr>
          <p:cNvSpPr>
            <a:spLocks noGrp="1"/>
          </p:cNvSpPr>
          <p:nvPr>
            <p:ph type="title"/>
          </p:nvPr>
        </p:nvSpPr>
        <p:spPr>
          <a:xfrm>
            <a:off x="1277693" y="564529"/>
            <a:ext cx="10787744" cy="1325563"/>
          </a:xfrm>
        </p:spPr>
        <p:txBody>
          <a:bodyPr/>
          <a:lstStyle/>
          <a:p>
            <a:r>
              <a:rPr lang="en-US" b="1" dirty="0"/>
              <a:t>            Transfers In and Out and Reinstatements</a:t>
            </a:r>
            <a:endParaRPr lang="en-US" dirty="0"/>
          </a:p>
        </p:txBody>
      </p:sp>
      <p:pic>
        <p:nvPicPr>
          <p:cNvPr id="6" name="Picture 5" descr="A drawing of a flag&#10;&#10;Description automatically generated">
            <a:extLst>
              <a:ext uri="{FF2B5EF4-FFF2-40B4-BE49-F238E27FC236}">
                <a16:creationId xmlns:a16="http://schemas.microsoft.com/office/drawing/2014/main" id="{0E22E133-CFCC-4E1A-AC5A-54EF84DE358C}"/>
              </a:ext>
            </a:extLst>
          </p:cNvPr>
          <p:cNvPicPr>
            <a:picLocks noChangeAspect="1"/>
          </p:cNvPicPr>
          <p:nvPr/>
        </p:nvPicPr>
        <p:blipFill>
          <a:blip r:embed="rId2"/>
          <a:stretch>
            <a:fillRect/>
          </a:stretch>
        </p:blipFill>
        <p:spPr>
          <a:xfrm>
            <a:off x="1252641" y="500158"/>
            <a:ext cx="1428571" cy="1428571"/>
          </a:xfrm>
          <a:prstGeom prst="rect">
            <a:avLst/>
          </a:prstGeom>
        </p:spPr>
      </p:pic>
      <p:sp>
        <p:nvSpPr>
          <p:cNvPr id="3" name="Content Placeholder 2">
            <a:extLst>
              <a:ext uri="{FF2B5EF4-FFF2-40B4-BE49-F238E27FC236}">
                <a16:creationId xmlns:a16="http://schemas.microsoft.com/office/drawing/2014/main" id="{252034C3-9E18-2642-A627-228F4810F75C}"/>
              </a:ext>
            </a:extLst>
          </p:cNvPr>
          <p:cNvSpPr>
            <a:spLocks noGrp="1"/>
          </p:cNvSpPr>
          <p:nvPr>
            <p:ph idx="1"/>
          </p:nvPr>
        </p:nvSpPr>
        <p:spPr>
          <a:xfrm>
            <a:off x="838200" y="2375666"/>
            <a:ext cx="10515600" cy="3409566"/>
          </a:xfrm>
        </p:spPr>
        <p:txBody>
          <a:bodyPr/>
          <a:lstStyle/>
          <a:p>
            <a:r>
              <a:rPr lang="en-US" dirty="0"/>
              <a:t>Don’t let specific dates be your undoing.</a:t>
            </a:r>
          </a:p>
          <a:p>
            <a:r>
              <a:rPr lang="en-US" dirty="0"/>
              <a:t>Key dates for the purpose of the report are </a:t>
            </a:r>
            <a:r>
              <a:rPr lang="en-US" b="1" dirty="0"/>
              <a:t>before September 1 </a:t>
            </a:r>
            <a:r>
              <a:rPr lang="en-US" dirty="0"/>
              <a:t>and after </a:t>
            </a:r>
            <a:r>
              <a:rPr lang="en-US" b="1" dirty="0"/>
              <a:t>September 1</a:t>
            </a:r>
          </a:p>
          <a:p>
            <a:r>
              <a:rPr lang="en-US" dirty="0"/>
              <a:t>If a member was transferred or reinstated in the spring use June 15, 2020 as the date if you do not know the exact date. The 15</a:t>
            </a:r>
            <a:r>
              <a:rPr lang="en-US" baseline="30000" dirty="0"/>
              <a:t>th</a:t>
            </a:r>
            <a:r>
              <a:rPr lang="en-US" dirty="0"/>
              <a:t> of the month will always work for the day on all  transactions.</a:t>
            </a:r>
          </a:p>
        </p:txBody>
      </p:sp>
    </p:spTree>
    <p:extLst>
      <p:ext uri="{BB962C8B-B14F-4D97-AF65-F5344CB8AC3E}">
        <p14:creationId xmlns:p14="http://schemas.microsoft.com/office/powerpoint/2010/main" val="3970563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drawing of a flag&#10;&#10;Description automatically generated">
            <a:extLst>
              <a:ext uri="{FF2B5EF4-FFF2-40B4-BE49-F238E27FC236}">
                <a16:creationId xmlns:a16="http://schemas.microsoft.com/office/drawing/2014/main" id="{D0991378-B8CF-414A-BCBA-41D610B72DF7}"/>
              </a:ext>
            </a:extLst>
          </p:cNvPr>
          <p:cNvPicPr>
            <a:picLocks noChangeAspect="1"/>
          </p:cNvPicPr>
          <p:nvPr/>
        </p:nvPicPr>
        <p:blipFill>
          <a:blip r:embed="rId2"/>
          <a:stretch>
            <a:fillRect/>
          </a:stretch>
        </p:blipFill>
        <p:spPr>
          <a:xfrm>
            <a:off x="1243963" y="506794"/>
            <a:ext cx="1428571" cy="1428571"/>
          </a:xfrm>
          <a:prstGeom prst="rect">
            <a:avLst/>
          </a:prstGeom>
        </p:spPr>
      </p:pic>
      <p:sp>
        <p:nvSpPr>
          <p:cNvPr id="2" name="Title 1">
            <a:extLst>
              <a:ext uri="{FF2B5EF4-FFF2-40B4-BE49-F238E27FC236}">
                <a16:creationId xmlns:a16="http://schemas.microsoft.com/office/drawing/2014/main" id="{4B08D15D-67E4-FA4F-BD7E-BFD2F1AE7866}"/>
              </a:ext>
            </a:extLst>
          </p:cNvPr>
          <p:cNvSpPr>
            <a:spLocks noGrp="1"/>
          </p:cNvSpPr>
          <p:nvPr>
            <p:ph type="title"/>
          </p:nvPr>
        </p:nvSpPr>
        <p:spPr>
          <a:xfrm>
            <a:off x="799563" y="571189"/>
            <a:ext cx="10515600" cy="1325563"/>
          </a:xfrm>
        </p:spPr>
        <p:txBody>
          <a:bodyPr/>
          <a:lstStyle/>
          <a:p>
            <a:r>
              <a:rPr lang="en-US" dirty="0"/>
              <a:t>                     </a:t>
            </a:r>
            <a:r>
              <a:rPr lang="en-US" b="1" dirty="0"/>
              <a:t>Dates on Report</a:t>
            </a:r>
          </a:p>
        </p:txBody>
      </p:sp>
      <p:sp>
        <p:nvSpPr>
          <p:cNvPr id="3" name="Content Placeholder 2">
            <a:extLst>
              <a:ext uri="{FF2B5EF4-FFF2-40B4-BE49-F238E27FC236}">
                <a16:creationId xmlns:a16="http://schemas.microsoft.com/office/drawing/2014/main" id="{3E264E27-450A-3E4D-9512-12FABB8BCA4C}"/>
              </a:ext>
            </a:extLst>
          </p:cNvPr>
          <p:cNvSpPr>
            <a:spLocks noGrp="1"/>
          </p:cNvSpPr>
          <p:nvPr>
            <p:ph idx="1"/>
          </p:nvPr>
        </p:nvSpPr>
        <p:spPr>
          <a:xfrm>
            <a:off x="986383" y="2389296"/>
            <a:ext cx="10515600" cy="4351338"/>
          </a:xfrm>
        </p:spPr>
        <p:txBody>
          <a:bodyPr/>
          <a:lstStyle/>
          <a:p>
            <a:pPr marL="0" indent="0">
              <a:buNone/>
            </a:pPr>
            <a:r>
              <a:rPr lang="en-US" sz="3600" b="1" dirty="0"/>
              <a:t>Where to go to find information:</a:t>
            </a:r>
          </a:p>
          <a:p>
            <a:r>
              <a:rPr lang="en-US" dirty="0"/>
              <a:t>Log into the National web site</a:t>
            </a:r>
          </a:p>
          <a:p>
            <a:r>
              <a:rPr lang="en-US" dirty="0"/>
              <a:t>On </a:t>
            </a:r>
            <a:r>
              <a:rPr lang="en-US"/>
              <a:t>the navy blue bar </a:t>
            </a:r>
            <a:r>
              <a:rPr lang="en-US" dirty="0"/>
              <a:t>there is a tab “</a:t>
            </a:r>
            <a:r>
              <a:rPr lang="en-US" b="1" dirty="0"/>
              <a:t>Quick Links</a:t>
            </a:r>
            <a:r>
              <a:rPr lang="en-US" dirty="0"/>
              <a:t>” hit this tab.</a:t>
            </a:r>
          </a:p>
          <a:p>
            <a:r>
              <a:rPr lang="en-US" dirty="0"/>
              <a:t>Go to </a:t>
            </a:r>
            <a:r>
              <a:rPr lang="en-US" b="1" dirty="0"/>
              <a:t>Member Info</a:t>
            </a:r>
            <a:r>
              <a:rPr lang="en-US" dirty="0"/>
              <a:t> (yellow)</a:t>
            </a:r>
          </a:p>
          <a:p>
            <a:r>
              <a:rPr lang="en-US" dirty="0"/>
              <a:t>Login into site</a:t>
            </a:r>
            <a:r>
              <a:rPr lang="en-US" sz="2800" dirty="0"/>
              <a:t> </a:t>
            </a:r>
            <a:r>
              <a:rPr lang="en-US" sz="2800" dirty="0">
                <a:latin typeface="Calibri" panose="020F0502020204030204" pitchFamily="34" charset="0"/>
                <a:ea typeface="Calibri" panose="020F0502020204030204" pitchFamily="34" charset="0"/>
                <a:cs typeface="Times New Roman" panose="02020603050405020304" pitchFamily="18" charset="0"/>
              </a:rPr>
              <a:t>(N</a:t>
            </a:r>
            <a:r>
              <a:rPr lang="en-US" dirty="0"/>
              <a:t>ote this has a different login name and password.)</a:t>
            </a:r>
          </a:p>
          <a:p>
            <a:r>
              <a:rPr lang="en-US" dirty="0"/>
              <a:t>Type in the </a:t>
            </a:r>
            <a:r>
              <a:rPr lang="en-US" b="1" dirty="0"/>
              <a:t>last name</a:t>
            </a:r>
            <a:r>
              <a:rPr lang="en-US" dirty="0"/>
              <a:t> of the member and hit search.</a:t>
            </a:r>
          </a:p>
          <a:p>
            <a:r>
              <a:rPr lang="en-US" dirty="0"/>
              <a:t>Go into </a:t>
            </a:r>
            <a:r>
              <a:rPr lang="en-US" b="1" dirty="0"/>
              <a:t>select member</a:t>
            </a:r>
            <a:r>
              <a:rPr lang="en-US" dirty="0"/>
              <a:t> and look in </a:t>
            </a:r>
            <a:r>
              <a:rPr lang="en-US" b="1" dirty="0"/>
              <a:t>member status</a:t>
            </a:r>
            <a:r>
              <a:rPr lang="en-US" dirty="0"/>
              <a:t>.</a:t>
            </a:r>
          </a:p>
        </p:txBody>
      </p:sp>
    </p:spTree>
    <p:extLst>
      <p:ext uri="{BB962C8B-B14F-4D97-AF65-F5344CB8AC3E}">
        <p14:creationId xmlns:p14="http://schemas.microsoft.com/office/powerpoint/2010/main" val="957440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1E647-F142-DD41-AB93-D71F365173B4}"/>
              </a:ext>
            </a:extLst>
          </p:cNvPr>
          <p:cNvSpPr>
            <a:spLocks noGrp="1"/>
          </p:cNvSpPr>
          <p:nvPr>
            <p:ph type="title"/>
          </p:nvPr>
        </p:nvSpPr>
        <p:spPr>
          <a:xfrm>
            <a:off x="799563" y="564469"/>
            <a:ext cx="10515600" cy="1325563"/>
          </a:xfrm>
        </p:spPr>
        <p:txBody>
          <a:bodyPr/>
          <a:lstStyle/>
          <a:p>
            <a:r>
              <a:rPr lang="en-US" dirty="0"/>
              <a:t>                     </a:t>
            </a:r>
            <a:r>
              <a:rPr lang="en-US" b="1" dirty="0"/>
              <a:t>Information Needed </a:t>
            </a:r>
          </a:p>
        </p:txBody>
      </p:sp>
      <p:pic>
        <p:nvPicPr>
          <p:cNvPr id="6" name="Picture 5" descr="A drawing of a flag&#10;&#10;Description automatically generated">
            <a:extLst>
              <a:ext uri="{FF2B5EF4-FFF2-40B4-BE49-F238E27FC236}">
                <a16:creationId xmlns:a16="http://schemas.microsoft.com/office/drawing/2014/main" id="{78F106D8-CB73-4850-B30B-158786E48FD4}"/>
              </a:ext>
            </a:extLst>
          </p:cNvPr>
          <p:cNvPicPr>
            <a:picLocks noChangeAspect="1"/>
          </p:cNvPicPr>
          <p:nvPr/>
        </p:nvPicPr>
        <p:blipFill>
          <a:blip r:embed="rId2"/>
          <a:stretch>
            <a:fillRect/>
          </a:stretch>
        </p:blipFill>
        <p:spPr>
          <a:xfrm>
            <a:off x="1243963" y="500086"/>
            <a:ext cx="1428571" cy="1428571"/>
          </a:xfrm>
          <a:prstGeom prst="rect">
            <a:avLst/>
          </a:prstGeom>
        </p:spPr>
      </p:pic>
      <p:sp>
        <p:nvSpPr>
          <p:cNvPr id="3" name="Content Placeholder 2">
            <a:extLst>
              <a:ext uri="{FF2B5EF4-FFF2-40B4-BE49-F238E27FC236}">
                <a16:creationId xmlns:a16="http://schemas.microsoft.com/office/drawing/2014/main" id="{2217D3FE-A962-6142-B8C8-9EBE8276263B}"/>
              </a:ext>
            </a:extLst>
          </p:cNvPr>
          <p:cNvSpPr>
            <a:spLocks noGrp="1"/>
          </p:cNvSpPr>
          <p:nvPr>
            <p:ph idx="1"/>
          </p:nvPr>
        </p:nvSpPr>
        <p:spPr>
          <a:xfrm>
            <a:off x="838200" y="2213932"/>
            <a:ext cx="10515600" cy="4351338"/>
          </a:xfrm>
        </p:spPr>
        <p:txBody>
          <a:bodyPr/>
          <a:lstStyle/>
          <a:p>
            <a:pPr marL="0" indent="0">
              <a:buNone/>
            </a:pPr>
            <a:r>
              <a:rPr lang="en-US" b="1" dirty="0"/>
              <a:t>When collecting dues you need to confirm the following: </a:t>
            </a:r>
            <a:br>
              <a:rPr lang="en-US" b="1" dirty="0"/>
            </a:br>
            <a:endParaRPr lang="en-US" b="1" dirty="0"/>
          </a:p>
          <a:p>
            <a:r>
              <a:rPr lang="en-US" dirty="0"/>
              <a:t>Name</a:t>
            </a:r>
          </a:p>
          <a:p>
            <a:r>
              <a:rPr lang="en-US" dirty="0"/>
              <a:t>Address</a:t>
            </a:r>
          </a:p>
          <a:p>
            <a:r>
              <a:rPr lang="en-US" dirty="0"/>
              <a:t>Email (</a:t>
            </a:r>
            <a:r>
              <a:rPr lang="en-US" dirty="0">
                <a:solidFill>
                  <a:srgbClr val="C00000"/>
                </a:solidFill>
              </a:rPr>
              <a:t>important!</a:t>
            </a:r>
            <a:r>
              <a:rPr lang="en-US" dirty="0"/>
              <a:t>)</a:t>
            </a:r>
          </a:p>
          <a:p>
            <a:r>
              <a:rPr lang="en-US" dirty="0"/>
              <a:t>Phone number(s)</a:t>
            </a:r>
          </a:p>
          <a:p>
            <a:r>
              <a:rPr lang="en-US" dirty="0"/>
              <a:t>Need to confirm information on </a:t>
            </a:r>
            <a:r>
              <a:rPr lang="en-US" b="1" dirty="0"/>
              <a:t>life member</a:t>
            </a:r>
            <a:r>
              <a:rPr lang="en-US" dirty="0"/>
              <a:t>.</a:t>
            </a:r>
          </a:p>
          <a:p>
            <a:pPr marL="0" indent="0">
              <a:buNone/>
            </a:pPr>
            <a:r>
              <a:rPr lang="en-US" dirty="0"/>
              <a:t>Note: CASSAR policy is; after two years of no contact with a life member the member will be considered deceased.</a:t>
            </a:r>
          </a:p>
          <a:p>
            <a:pPr marL="0" indent="0">
              <a:buNone/>
            </a:pPr>
            <a:endParaRPr lang="en-US" dirty="0"/>
          </a:p>
        </p:txBody>
      </p:sp>
    </p:spTree>
    <p:extLst>
      <p:ext uri="{BB962C8B-B14F-4D97-AF65-F5344CB8AC3E}">
        <p14:creationId xmlns:p14="http://schemas.microsoft.com/office/powerpoint/2010/main" val="1775730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3CDB-F10B-0642-8106-BF161AF31051}"/>
              </a:ext>
            </a:extLst>
          </p:cNvPr>
          <p:cNvSpPr>
            <a:spLocks noGrp="1"/>
          </p:cNvSpPr>
          <p:nvPr>
            <p:ph type="title"/>
          </p:nvPr>
        </p:nvSpPr>
        <p:spPr>
          <a:xfrm>
            <a:off x="825321" y="571188"/>
            <a:ext cx="10515600" cy="1325563"/>
          </a:xfrm>
        </p:spPr>
        <p:txBody>
          <a:bodyPr/>
          <a:lstStyle/>
          <a:p>
            <a:r>
              <a:rPr lang="en-US" dirty="0"/>
              <a:t>                     </a:t>
            </a:r>
            <a:r>
              <a:rPr lang="en-US" b="1" dirty="0"/>
              <a:t>General Comments</a:t>
            </a:r>
          </a:p>
        </p:txBody>
      </p:sp>
      <p:pic>
        <p:nvPicPr>
          <p:cNvPr id="6" name="Picture 5" descr="A drawing of a flag&#10;&#10;Description automatically generated">
            <a:extLst>
              <a:ext uri="{FF2B5EF4-FFF2-40B4-BE49-F238E27FC236}">
                <a16:creationId xmlns:a16="http://schemas.microsoft.com/office/drawing/2014/main" id="{5E7ED1E8-F1CA-4993-954B-D5BE41D2B546}"/>
              </a:ext>
            </a:extLst>
          </p:cNvPr>
          <p:cNvPicPr>
            <a:picLocks noChangeAspect="1"/>
          </p:cNvPicPr>
          <p:nvPr/>
        </p:nvPicPr>
        <p:blipFill>
          <a:blip r:embed="rId2"/>
          <a:stretch>
            <a:fillRect/>
          </a:stretch>
        </p:blipFill>
        <p:spPr>
          <a:xfrm>
            <a:off x="1243963" y="500086"/>
            <a:ext cx="1428571" cy="1428571"/>
          </a:xfrm>
          <a:prstGeom prst="rect">
            <a:avLst/>
          </a:prstGeom>
        </p:spPr>
      </p:pic>
      <p:sp>
        <p:nvSpPr>
          <p:cNvPr id="3" name="Content Placeholder 2">
            <a:extLst>
              <a:ext uri="{FF2B5EF4-FFF2-40B4-BE49-F238E27FC236}">
                <a16:creationId xmlns:a16="http://schemas.microsoft.com/office/drawing/2014/main" id="{4B88CD9C-DE7F-F54B-8E2B-549DD823CF03}"/>
              </a:ext>
            </a:extLst>
          </p:cNvPr>
          <p:cNvSpPr>
            <a:spLocks noGrp="1"/>
          </p:cNvSpPr>
          <p:nvPr>
            <p:ph idx="1"/>
          </p:nvPr>
        </p:nvSpPr>
        <p:spPr>
          <a:xfrm>
            <a:off x="838200" y="2351718"/>
            <a:ext cx="10515600" cy="4351338"/>
          </a:xfrm>
        </p:spPr>
        <p:txBody>
          <a:bodyPr/>
          <a:lstStyle/>
          <a:p>
            <a:r>
              <a:rPr lang="en-US" dirty="0"/>
              <a:t>Fill in all fields in the work sheets.</a:t>
            </a:r>
          </a:p>
          <a:p>
            <a:r>
              <a:rPr lang="en-US" b="1" dirty="0"/>
              <a:t>Do not delete </a:t>
            </a:r>
            <a:r>
              <a:rPr lang="en-US" dirty="0"/>
              <a:t>any of the work sheets.</a:t>
            </a:r>
          </a:p>
          <a:p>
            <a:r>
              <a:rPr lang="en-US" b="1" dirty="0"/>
              <a:t>Do not change any of the formulas</a:t>
            </a:r>
            <a:r>
              <a:rPr lang="en-US" dirty="0"/>
              <a:t> on any of the sheets.</a:t>
            </a:r>
          </a:p>
          <a:p>
            <a:r>
              <a:rPr lang="en-US" dirty="0"/>
              <a:t>Begin to fill in the Reconciliation Report as soon as you receive the report in September/October.</a:t>
            </a:r>
          </a:p>
          <a:p>
            <a:r>
              <a:rPr lang="en-US" dirty="0"/>
              <a:t>Call Fred Schuster if you need assistant (909) 985-7510</a:t>
            </a:r>
          </a:p>
          <a:p>
            <a:r>
              <a:rPr lang="en-US" dirty="0"/>
              <a:t>Again, call Fred Schuster if you need Assistance </a:t>
            </a:r>
            <a:r>
              <a:rPr lang="en-US" b="1" dirty="0"/>
              <a:t>(909) 985-7510</a:t>
            </a:r>
          </a:p>
        </p:txBody>
      </p:sp>
    </p:spTree>
    <p:extLst>
      <p:ext uri="{BB962C8B-B14F-4D97-AF65-F5344CB8AC3E}">
        <p14:creationId xmlns:p14="http://schemas.microsoft.com/office/powerpoint/2010/main" val="2741257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FD6F-53AD-4A41-83A2-2C0D64E4A642}"/>
              </a:ext>
            </a:extLst>
          </p:cNvPr>
          <p:cNvSpPr>
            <a:spLocks noGrp="1"/>
          </p:cNvSpPr>
          <p:nvPr>
            <p:ph type="title"/>
          </p:nvPr>
        </p:nvSpPr>
        <p:spPr>
          <a:xfrm>
            <a:off x="838200" y="561635"/>
            <a:ext cx="10515600" cy="1325563"/>
          </a:xfrm>
        </p:spPr>
        <p:txBody>
          <a:bodyPr/>
          <a:lstStyle/>
          <a:p>
            <a:r>
              <a:rPr lang="en-US" dirty="0"/>
              <a:t>                             </a:t>
            </a:r>
            <a:r>
              <a:rPr lang="en-US" b="1" dirty="0">
                <a:latin typeface="Baloo" panose="03080902040302020200" pitchFamily="66" charset="77"/>
                <a:cs typeface="Baloo" panose="03080902040302020200" pitchFamily="66" charset="77"/>
              </a:rPr>
              <a:t>QUESTIONS</a:t>
            </a:r>
            <a:r>
              <a:rPr lang="en-US" dirty="0">
                <a:latin typeface="Baloo" panose="03080902040302020200" pitchFamily="66" charset="77"/>
                <a:cs typeface="Baloo" panose="03080902040302020200" pitchFamily="66" charset="77"/>
              </a:rPr>
              <a:t> </a:t>
            </a:r>
            <a:r>
              <a:rPr lang="en-US" dirty="0"/>
              <a:t>               </a:t>
            </a:r>
          </a:p>
        </p:txBody>
      </p:sp>
      <p:sp>
        <p:nvSpPr>
          <p:cNvPr id="3" name="Content Placeholder 2">
            <a:extLst>
              <a:ext uri="{FF2B5EF4-FFF2-40B4-BE49-F238E27FC236}">
                <a16:creationId xmlns:a16="http://schemas.microsoft.com/office/drawing/2014/main" id="{9DEBE7EA-C1A6-AA4A-9A6D-B28C5C0ED846}"/>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dirty="0">
                <a:latin typeface="Baloo Bhaijaan" panose="03080902040302020200" pitchFamily="66" charset="-78"/>
                <a:cs typeface="Baloo Bhaijaan" panose="03080902040302020200" pitchFamily="66" charset="-78"/>
              </a:rPr>
              <a:t>OPEN FORUM FOR QUESTIONS</a:t>
            </a:r>
          </a:p>
        </p:txBody>
      </p:sp>
      <p:pic>
        <p:nvPicPr>
          <p:cNvPr id="5" name="Picture 4" descr="A drawing of a flag&#10;&#10;Description automatically generated">
            <a:extLst>
              <a:ext uri="{FF2B5EF4-FFF2-40B4-BE49-F238E27FC236}">
                <a16:creationId xmlns:a16="http://schemas.microsoft.com/office/drawing/2014/main" id="{ADC3642F-DD29-4CB1-9691-AD19D08ACF01}"/>
              </a:ext>
            </a:extLst>
          </p:cNvPr>
          <p:cNvPicPr>
            <a:picLocks noChangeAspect="1"/>
          </p:cNvPicPr>
          <p:nvPr/>
        </p:nvPicPr>
        <p:blipFill>
          <a:blip r:embed="rId2"/>
          <a:stretch>
            <a:fillRect/>
          </a:stretch>
        </p:blipFill>
        <p:spPr>
          <a:xfrm>
            <a:off x="1240540" y="497254"/>
            <a:ext cx="1428571" cy="1428571"/>
          </a:xfrm>
          <a:prstGeom prst="rect">
            <a:avLst/>
          </a:prstGeom>
        </p:spPr>
      </p:pic>
      <p:pic>
        <p:nvPicPr>
          <p:cNvPr id="9" name="Picture 8" descr="A drawing of a flag&#10;&#10;Description automatically generated">
            <a:extLst>
              <a:ext uri="{FF2B5EF4-FFF2-40B4-BE49-F238E27FC236}">
                <a16:creationId xmlns:a16="http://schemas.microsoft.com/office/drawing/2014/main" id="{D519F1AB-481B-4AE6-ABC2-1CCB407709BB}"/>
              </a:ext>
            </a:extLst>
          </p:cNvPr>
          <p:cNvPicPr>
            <a:picLocks noChangeAspect="1"/>
          </p:cNvPicPr>
          <p:nvPr/>
        </p:nvPicPr>
        <p:blipFill>
          <a:blip r:embed="rId2"/>
          <a:stretch>
            <a:fillRect/>
          </a:stretch>
        </p:blipFill>
        <p:spPr>
          <a:xfrm>
            <a:off x="9792963" y="484374"/>
            <a:ext cx="1428571" cy="1428571"/>
          </a:xfrm>
          <a:prstGeom prst="rect">
            <a:avLst/>
          </a:prstGeom>
        </p:spPr>
      </p:pic>
    </p:spTree>
    <p:extLst>
      <p:ext uri="{BB962C8B-B14F-4D97-AF65-F5344CB8AC3E}">
        <p14:creationId xmlns:p14="http://schemas.microsoft.com/office/powerpoint/2010/main" val="418741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4CC6-D3CD-8B4D-A314-0C5DA99A92EF}"/>
              </a:ext>
            </a:extLst>
          </p:cNvPr>
          <p:cNvSpPr>
            <a:spLocks noGrp="1"/>
          </p:cNvSpPr>
          <p:nvPr>
            <p:ph type="title"/>
          </p:nvPr>
        </p:nvSpPr>
        <p:spPr>
          <a:xfrm>
            <a:off x="966988" y="561636"/>
            <a:ext cx="10515600" cy="1325563"/>
          </a:xfrm>
        </p:spPr>
        <p:txBody>
          <a:bodyPr/>
          <a:lstStyle/>
          <a:p>
            <a:r>
              <a:rPr lang="en-US" dirty="0"/>
              <a:t>                    </a:t>
            </a:r>
            <a:r>
              <a:rPr lang="en-US" b="1" dirty="0"/>
              <a:t>Why These Dates?</a:t>
            </a:r>
          </a:p>
        </p:txBody>
      </p:sp>
      <p:sp>
        <p:nvSpPr>
          <p:cNvPr id="3" name="Content Placeholder 2">
            <a:extLst>
              <a:ext uri="{FF2B5EF4-FFF2-40B4-BE49-F238E27FC236}">
                <a16:creationId xmlns:a16="http://schemas.microsoft.com/office/drawing/2014/main" id="{AE401E8B-B18D-344F-9CFD-C439538CCA36}"/>
              </a:ext>
            </a:extLst>
          </p:cNvPr>
          <p:cNvSpPr>
            <a:spLocks noGrp="1"/>
          </p:cNvSpPr>
          <p:nvPr>
            <p:ph idx="1"/>
          </p:nvPr>
        </p:nvSpPr>
        <p:spPr/>
        <p:txBody>
          <a:bodyPr/>
          <a:lstStyle/>
          <a:p>
            <a:pPr marL="0" indent="0">
              <a:buNone/>
            </a:pPr>
            <a:endParaRPr lang="en-US" dirty="0"/>
          </a:p>
          <a:p>
            <a:pPr marL="0" indent="0">
              <a:buNone/>
            </a:pPr>
            <a:r>
              <a:rPr lang="en-US" b="1" dirty="0"/>
              <a:t>December 15</a:t>
            </a:r>
            <a:r>
              <a:rPr lang="en-US" b="1" baseline="30000" dirty="0"/>
              <a:t>th</a:t>
            </a:r>
            <a:r>
              <a:rPr lang="en-US" dirty="0"/>
              <a:t> and </a:t>
            </a:r>
            <a:r>
              <a:rPr lang="en-US" b="1" dirty="0"/>
              <a:t>January 5</a:t>
            </a:r>
            <a:r>
              <a:rPr lang="en-US" b="1" baseline="30000" dirty="0"/>
              <a:t>th</a:t>
            </a:r>
            <a:r>
              <a:rPr lang="en-US" dirty="0"/>
              <a:t> are set by the </a:t>
            </a:r>
            <a:r>
              <a:rPr lang="en-US" b="1" dirty="0"/>
              <a:t>California Society bylaws</a:t>
            </a:r>
            <a:r>
              <a:rPr lang="en-US" dirty="0"/>
              <a:t> to provide sufficient time to prepare the California Society Membership and Financial Reconciliation Report that must be submitted to the National Society by the last working day in January.</a:t>
            </a:r>
          </a:p>
          <a:p>
            <a:pPr marL="0" indent="0">
              <a:buNone/>
            </a:pPr>
            <a:r>
              <a:rPr lang="en-US" b="1" u="sng" dirty="0"/>
              <a:t>NOTE</a:t>
            </a:r>
            <a:r>
              <a:rPr lang="en-US" b="1" dirty="0"/>
              <a:t>: </a:t>
            </a:r>
            <a:r>
              <a:rPr lang="en-US" dirty="0"/>
              <a:t>Transactions are not processed until the National Reconciliation Report is complete.</a:t>
            </a:r>
          </a:p>
          <a:p>
            <a:pPr marL="0" indent="0" algn="ctr">
              <a:buNone/>
            </a:pPr>
            <a:r>
              <a:rPr lang="en-US" b="1" dirty="0"/>
              <a:t>In 2021 the National Reconciliation Report must be filed by </a:t>
            </a:r>
          </a:p>
          <a:p>
            <a:pPr marL="0" indent="0" algn="ctr">
              <a:buNone/>
            </a:pPr>
            <a:r>
              <a:rPr lang="en-US" b="1" dirty="0"/>
              <a:t>January 29, 2021</a:t>
            </a:r>
            <a:r>
              <a:rPr lang="en-US" dirty="0"/>
              <a:t>.</a:t>
            </a:r>
          </a:p>
        </p:txBody>
      </p:sp>
      <p:pic>
        <p:nvPicPr>
          <p:cNvPr id="8" name="Picture 7" descr="A drawing of a flag&#10;&#10;Description automatically generated">
            <a:extLst>
              <a:ext uri="{FF2B5EF4-FFF2-40B4-BE49-F238E27FC236}">
                <a16:creationId xmlns:a16="http://schemas.microsoft.com/office/drawing/2014/main" id="{7A5582C0-840E-4C5D-9E6C-D71CFF437696}"/>
              </a:ext>
            </a:extLst>
          </p:cNvPr>
          <p:cNvPicPr>
            <a:picLocks noChangeAspect="1"/>
          </p:cNvPicPr>
          <p:nvPr/>
        </p:nvPicPr>
        <p:blipFill>
          <a:blip r:embed="rId2"/>
          <a:stretch>
            <a:fillRect/>
          </a:stretch>
        </p:blipFill>
        <p:spPr>
          <a:xfrm>
            <a:off x="1273177" y="510133"/>
            <a:ext cx="1428571" cy="1428571"/>
          </a:xfrm>
          <a:prstGeom prst="rect">
            <a:avLst/>
          </a:prstGeom>
        </p:spPr>
      </p:pic>
    </p:spTree>
    <p:extLst>
      <p:ext uri="{BB962C8B-B14F-4D97-AF65-F5344CB8AC3E}">
        <p14:creationId xmlns:p14="http://schemas.microsoft.com/office/powerpoint/2010/main" val="167941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A96E-E0BD-CB42-93AA-30756CE934DD}"/>
              </a:ext>
            </a:extLst>
          </p:cNvPr>
          <p:cNvSpPr>
            <a:spLocks noGrp="1"/>
          </p:cNvSpPr>
          <p:nvPr>
            <p:ph type="title"/>
          </p:nvPr>
        </p:nvSpPr>
        <p:spPr/>
        <p:txBody>
          <a:bodyPr/>
          <a:lstStyle/>
          <a:p>
            <a:r>
              <a:rPr lang="en-US" b="1" dirty="0"/>
              <a:t>Life Members</a:t>
            </a:r>
            <a:r>
              <a:rPr lang="en-US" sz="4400" b="1" dirty="0"/>
              <a:t> </a:t>
            </a:r>
            <a:r>
              <a:rPr lang="en-US" sz="4400" b="1" dirty="0">
                <a:effectLst/>
                <a:latin typeface="Calibri" panose="020F0502020204030204" pitchFamily="34" charset="0"/>
                <a:ea typeface="Calibri" panose="020F0502020204030204" pitchFamily="34" charset="0"/>
                <a:cs typeface="Calibri" panose="020F0502020204030204" pitchFamily="34" charset="0"/>
              </a:rPr>
              <a:t>—</a:t>
            </a:r>
            <a:r>
              <a:rPr lang="en-US" sz="4400" b="1" dirty="0">
                <a:latin typeface="Calibri" panose="020F0502020204030204" pitchFamily="34" charset="0"/>
                <a:ea typeface="Calibri" panose="020F0502020204030204" pitchFamily="34" charset="0"/>
                <a:cs typeface="Times New Roman" panose="02020603050405020304" pitchFamily="18" charset="0"/>
              </a:rPr>
              <a:t> </a:t>
            </a:r>
            <a:r>
              <a:rPr lang="en-US" sz="4400" dirty="0">
                <a:latin typeface="Calibri" panose="020F0502020204030204" pitchFamily="34" charset="0"/>
                <a:ea typeface="Calibri" panose="020F0502020204030204" pitchFamily="34" charset="0"/>
                <a:cs typeface="Times New Roman" panose="02020603050405020304" pitchFamily="18" charset="0"/>
              </a:rPr>
              <a:t>Three</a:t>
            </a:r>
            <a:r>
              <a:rPr lang="en-US" b="1" dirty="0"/>
              <a:t> Types </a:t>
            </a:r>
          </a:p>
        </p:txBody>
      </p:sp>
      <p:sp>
        <p:nvSpPr>
          <p:cNvPr id="3" name="Content Placeholder 2">
            <a:extLst>
              <a:ext uri="{FF2B5EF4-FFF2-40B4-BE49-F238E27FC236}">
                <a16:creationId xmlns:a16="http://schemas.microsoft.com/office/drawing/2014/main" id="{3CD2CC07-2F72-3043-80EA-C636CFE9FED0}"/>
              </a:ext>
            </a:extLst>
          </p:cNvPr>
          <p:cNvSpPr>
            <a:spLocks noGrp="1"/>
          </p:cNvSpPr>
          <p:nvPr>
            <p:ph idx="1"/>
          </p:nvPr>
        </p:nvSpPr>
        <p:spPr/>
        <p:txBody>
          <a:bodyPr>
            <a:normAutofit/>
          </a:bodyPr>
          <a:lstStyle/>
          <a:p>
            <a:pPr marL="0" indent="0">
              <a:buNone/>
            </a:pPr>
            <a:r>
              <a:rPr lang="en-US" sz="3600" b="1" dirty="0"/>
              <a:t>What are they?</a:t>
            </a:r>
            <a:br>
              <a:rPr lang="en-US" sz="3600" b="1" dirty="0"/>
            </a:br>
            <a:endParaRPr lang="en-US" sz="3600" b="1" dirty="0"/>
          </a:p>
          <a:p>
            <a:r>
              <a:rPr lang="en-US" sz="3600" dirty="0"/>
              <a:t>California Life Member </a:t>
            </a:r>
            <a:r>
              <a:rPr lang="en-US" sz="3600" dirty="0">
                <a:effectLst/>
                <a:latin typeface="Calibri" panose="020F0502020204030204" pitchFamily="34" charset="0"/>
                <a:ea typeface="Calibri" panose="020F0502020204030204" pitchFamily="34" charset="0"/>
                <a:cs typeface="Calibri" panose="020F0502020204030204" pitchFamily="34" charset="0"/>
              </a:rPr>
              <a:t>—</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t>Old Program</a:t>
            </a:r>
          </a:p>
          <a:p>
            <a:r>
              <a:rPr lang="en-US" sz="3600" dirty="0"/>
              <a:t>California Life Member </a:t>
            </a:r>
            <a:r>
              <a:rPr lang="en-US" sz="3600" dirty="0">
                <a:effectLst/>
                <a:latin typeface="Calibri" panose="020F0502020204030204" pitchFamily="34" charset="0"/>
                <a:ea typeface="Calibri" panose="020F0502020204030204" pitchFamily="34" charset="0"/>
                <a:cs typeface="Calibri" panose="020F0502020204030204" pitchFamily="34" charset="0"/>
              </a:rPr>
              <a:t>—</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t>New Program</a:t>
            </a:r>
          </a:p>
          <a:p>
            <a:r>
              <a:rPr lang="en-US" sz="3600" dirty="0"/>
              <a:t>NSSAR Life Member</a:t>
            </a:r>
          </a:p>
          <a:p>
            <a:pPr marL="0" indent="0">
              <a:buNone/>
            </a:pPr>
            <a:r>
              <a:rPr lang="en-US" sz="3600" dirty="0"/>
              <a:t>plus: </a:t>
            </a:r>
          </a:p>
          <a:p>
            <a:r>
              <a:rPr lang="en-US" sz="3600" dirty="0"/>
              <a:t>Emeritus status </a:t>
            </a:r>
          </a:p>
        </p:txBody>
      </p:sp>
      <p:pic>
        <p:nvPicPr>
          <p:cNvPr id="5" name="Picture 4">
            <a:extLst>
              <a:ext uri="{FF2B5EF4-FFF2-40B4-BE49-F238E27FC236}">
                <a16:creationId xmlns:a16="http://schemas.microsoft.com/office/drawing/2014/main" id="{BE0A9E83-1A0C-5F49-9C04-01D36331C931}"/>
              </a:ext>
            </a:extLst>
          </p:cNvPr>
          <p:cNvPicPr>
            <a:picLocks noChangeAspect="1"/>
          </p:cNvPicPr>
          <p:nvPr/>
        </p:nvPicPr>
        <p:blipFill>
          <a:blip r:embed="rId2"/>
          <a:stretch>
            <a:fillRect/>
          </a:stretch>
        </p:blipFill>
        <p:spPr>
          <a:xfrm>
            <a:off x="7971692" y="500062"/>
            <a:ext cx="2954216" cy="1325563"/>
          </a:xfrm>
          <a:prstGeom prst="rect">
            <a:avLst/>
          </a:prstGeom>
        </p:spPr>
      </p:pic>
    </p:spTree>
    <p:extLst>
      <p:ext uri="{BB962C8B-B14F-4D97-AF65-F5344CB8AC3E}">
        <p14:creationId xmlns:p14="http://schemas.microsoft.com/office/powerpoint/2010/main" val="99120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A02E4-7B30-ED46-941C-60D7011ABC21}"/>
              </a:ext>
            </a:extLst>
          </p:cNvPr>
          <p:cNvSpPr>
            <a:spLocks noGrp="1"/>
          </p:cNvSpPr>
          <p:nvPr>
            <p:ph type="title"/>
          </p:nvPr>
        </p:nvSpPr>
        <p:spPr>
          <a:xfrm>
            <a:off x="838200" y="561636"/>
            <a:ext cx="10515600" cy="1325563"/>
          </a:xfrm>
        </p:spPr>
        <p:txBody>
          <a:bodyPr/>
          <a:lstStyle/>
          <a:p>
            <a:r>
              <a:rPr lang="en-US" dirty="0"/>
              <a:t>                     </a:t>
            </a:r>
            <a:r>
              <a:rPr lang="en-US" b="1" dirty="0"/>
              <a:t>California Old Life Members</a:t>
            </a:r>
          </a:p>
        </p:txBody>
      </p:sp>
      <p:sp>
        <p:nvSpPr>
          <p:cNvPr id="3" name="Content Placeholder 2">
            <a:extLst>
              <a:ext uri="{FF2B5EF4-FFF2-40B4-BE49-F238E27FC236}">
                <a16:creationId xmlns:a16="http://schemas.microsoft.com/office/drawing/2014/main" id="{AC236A61-6D5D-EE42-AA10-AB7ED41ECB34}"/>
              </a:ext>
            </a:extLst>
          </p:cNvPr>
          <p:cNvSpPr>
            <a:spLocks noGrp="1"/>
          </p:cNvSpPr>
          <p:nvPr>
            <p:ph idx="1"/>
          </p:nvPr>
        </p:nvSpPr>
        <p:spPr>
          <a:xfrm>
            <a:off x="838200" y="2389295"/>
            <a:ext cx="10515600" cy="3548041"/>
          </a:xfrm>
        </p:spPr>
        <p:txBody>
          <a:bodyPr/>
          <a:lstStyle/>
          <a:p>
            <a:pPr marL="0" indent="0">
              <a:buNone/>
            </a:pPr>
            <a:r>
              <a:rPr lang="en-US" dirty="0"/>
              <a:t>Most of the Life member in each of the chapters will be in the “OLD” Life category. These life members were under an older program where the California Society agreed to pay the State, National Dues and to pay the chapters a portion of their dues annually.</a:t>
            </a:r>
          </a:p>
          <a:p>
            <a:pPr marL="0" indent="0">
              <a:buNone/>
            </a:pPr>
            <a:endParaRPr lang="en-US" dirty="0"/>
          </a:p>
          <a:p>
            <a:pPr marL="0" indent="0">
              <a:buNone/>
            </a:pPr>
            <a:r>
              <a:rPr lang="en-US" b="1" dirty="0"/>
              <a:t>Members can no longer sign up for the “Old” California Life program.</a:t>
            </a:r>
          </a:p>
        </p:txBody>
      </p:sp>
      <p:pic>
        <p:nvPicPr>
          <p:cNvPr id="6" name="Picture 5" descr="A drawing of a flag&#10;&#10;Description automatically generated">
            <a:extLst>
              <a:ext uri="{FF2B5EF4-FFF2-40B4-BE49-F238E27FC236}">
                <a16:creationId xmlns:a16="http://schemas.microsoft.com/office/drawing/2014/main" id="{B58EC20C-85B1-46F7-ACBA-939EE3F75BEA}"/>
              </a:ext>
            </a:extLst>
          </p:cNvPr>
          <p:cNvPicPr>
            <a:picLocks noChangeAspect="1"/>
          </p:cNvPicPr>
          <p:nvPr/>
        </p:nvPicPr>
        <p:blipFill>
          <a:blip r:embed="rId2"/>
          <a:stretch>
            <a:fillRect/>
          </a:stretch>
        </p:blipFill>
        <p:spPr>
          <a:xfrm>
            <a:off x="1240540" y="497254"/>
            <a:ext cx="1428571" cy="1428571"/>
          </a:xfrm>
          <a:prstGeom prst="rect">
            <a:avLst/>
          </a:prstGeom>
        </p:spPr>
      </p:pic>
    </p:spTree>
    <p:extLst>
      <p:ext uri="{BB962C8B-B14F-4D97-AF65-F5344CB8AC3E}">
        <p14:creationId xmlns:p14="http://schemas.microsoft.com/office/powerpoint/2010/main" val="14732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p:txBody>
          <a:bodyPr/>
          <a:lstStyle/>
          <a:p>
            <a:r>
              <a:rPr lang="en-US" b="1" dirty="0"/>
              <a:t>Life Members</a:t>
            </a:r>
            <a:r>
              <a:rPr lang="en-US" sz="4400" b="1" dirty="0"/>
              <a:t> </a:t>
            </a:r>
            <a:r>
              <a:rPr lang="en-US" sz="4400" b="1" dirty="0">
                <a:effectLst/>
                <a:latin typeface="Calibri" panose="020F0502020204030204" pitchFamily="34" charset="0"/>
                <a:ea typeface="Calibri" panose="020F0502020204030204" pitchFamily="34" charset="0"/>
                <a:cs typeface="Calibri" panose="020F0502020204030204" pitchFamily="34" charset="0"/>
              </a:rPr>
              <a:t>—</a:t>
            </a:r>
            <a:r>
              <a:rPr lang="en-US" sz="4400" b="1" dirty="0">
                <a:latin typeface="Calibri" panose="020F0502020204030204" pitchFamily="34" charset="0"/>
                <a:ea typeface="Calibri" panose="020F0502020204030204" pitchFamily="34" charset="0"/>
                <a:cs typeface="Times New Roman" panose="02020603050405020304" pitchFamily="18" charset="0"/>
              </a:rPr>
              <a:t> </a:t>
            </a:r>
            <a:r>
              <a:rPr lang="en-US" b="1" dirty="0"/>
              <a:t>Old Program</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graphicFrame>
        <p:nvGraphicFramePr>
          <p:cNvPr id="5" name="Content Placeholder 3">
            <a:extLst>
              <a:ext uri="{FF2B5EF4-FFF2-40B4-BE49-F238E27FC236}">
                <a16:creationId xmlns:a16="http://schemas.microsoft.com/office/drawing/2014/main" id="{76F0616C-FBD2-3D4C-9A1C-6DB2CBBBE1B0}"/>
              </a:ext>
            </a:extLst>
          </p:cNvPr>
          <p:cNvGraphicFramePr>
            <a:graphicFrameLocks/>
          </p:cNvGraphicFramePr>
          <p:nvPr>
            <p:extLst>
              <p:ext uri="{D42A27DB-BD31-4B8C-83A1-F6EECF244321}">
                <p14:modId xmlns:p14="http://schemas.microsoft.com/office/powerpoint/2010/main" val="1178608485"/>
              </p:ext>
            </p:extLst>
          </p:nvPr>
        </p:nvGraphicFramePr>
        <p:xfrm>
          <a:off x="971550" y="2267744"/>
          <a:ext cx="10248900" cy="3467100"/>
        </p:xfrm>
        <a:graphic>
          <a:graphicData uri="http://schemas.openxmlformats.org/drawingml/2006/table">
            <a:tbl>
              <a:tblPr>
                <a:tableStyleId>{5C22544A-7EE6-4342-B048-85BDC9FD1C3A}</a:tableStyleId>
              </a:tblPr>
              <a:tblGrid>
                <a:gridCol w="676275">
                  <a:extLst>
                    <a:ext uri="{9D8B030D-6E8A-4147-A177-3AD203B41FA5}">
                      <a16:colId xmlns:a16="http://schemas.microsoft.com/office/drawing/2014/main" val="3950540738"/>
                    </a:ext>
                  </a:extLst>
                </a:gridCol>
                <a:gridCol w="685800">
                  <a:extLst>
                    <a:ext uri="{9D8B030D-6E8A-4147-A177-3AD203B41FA5}">
                      <a16:colId xmlns:a16="http://schemas.microsoft.com/office/drawing/2014/main" val="3172335968"/>
                    </a:ext>
                  </a:extLst>
                </a:gridCol>
                <a:gridCol w="876300">
                  <a:extLst>
                    <a:ext uri="{9D8B030D-6E8A-4147-A177-3AD203B41FA5}">
                      <a16:colId xmlns:a16="http://schemas.microsoft.com/office/drawing/2014/main" val="3302644036"/>
                    </a:ext>
                  </a:extLst>
                </a:gridCol>
                <a:gridCol w="1066800">
                  <a:extLst>
                    <a:ext uri="{9D8B030D-6E8A-4147-A177-3AD203B41FA5}">
                      <a16:colId xmlns:a16="http://schemas.microsoft.com/office/drawing/2014/main" val="2307807113"/>
                    </a:ext>
                  </a:extLst>
                </a:gridCol>
                <a:gridCol w="1866900">
                  <a:extLst>
                    <a:ext uri="{9D8B030D-6E8A-4147-A177-3AD203B41FA5}">
                      <a16:colId xmlns:a16="http://schemas.microsoft.com/office/drawing/2014/main" val="2432099231"/>
                    </a:ext>
                  </a:extLst>
                </a:gridCol>
                <a:gridCol w="1609725">
                  <a:extLst>
                    <a:ext uri="{9D8B030D-6E8A-4147-A177-3AD203B41FA5}">
                      <a16:colId xmlns:a16="http://schemas.microsoft.com/office/drawing/2014/main" val="2953854725"/>
                    </a:ext>
                  </a:extLst>
                </a:gridCol>
                <a:gridCol w="927100">
                  <a:extLst>
                    <a:ext uri="{9D8B030D-6E8A-4147-A177-3AD203B41FA5}">
                      <a16:colId xmlns:a16="http://schemas.microsoft.com/office/drawing/2014/main" val="847004188"/>
                    </a:ext>
                  </a:extLst>
                </a:gridCol>
                <a:gridCol w="774700">
                  <a:extLst>
                    <a:ext uri="{9D8B030D-6E8A-4147-A177-3AD203B41FA5}">
                      <a16:colId xmlns:a16="http://schemas.microsoft.com/office/drawing/2014/main" val="3627995567"/>
                    </a:ext>
                  </a:extLst>
                </a:gridCol>
                <a:gridCol w="304800">
                  <a:extLst>
                    <a:ext uri="{9D8B030D-6E8A-4147-A177-3AD203B41FA5}">
                      <a16:colId xmlns:a16="http://schemas.microsoft.com/office/drawing/2014/main" val="3230215281"/>
                    </a:ext>
                  </a:extLst>
                </a:gridCol>
                <a:gridCol w="1460500">
                  <a:extLst>
                    <a:ext uri="{9D8B030D-6E8A-4147-A177-3AD203B41FA5}">
                      <a16:colId xmlns:a16="http://schemas.microsoft.com/office/drawing/2014/main" val="3363169634"/>
                    </a:ext>
                  </a:extLst>
                </a:gridCol>
              </a:tblGrid>
              <a:tr h="165100">
                <a:tc gridSpan="6">
                  <a:txBody>
                    <a:bodyPr/>
                    <a:lstStyle/>
                    <a:p>
                      <a:pPr algn="ctr" fontAlgn="b"/>
                      <a:r>
                        <a:rPr lang="en-US" sz="900" u="none" strike="noStrike">
                          <a:effectLst/>
                        </a:rPr>
                        <a:t>CASSAR LIFE MEMBERS DOCUMENTATION SHEET - OLD PROGRAM</a:t>
                      </a:r>
                      <a:endParaRPr lang="en-US" sz="900" b="1" i="0" u="none" strike="noStrike">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8917768"/>
                  </a:ext>
                </a:extLst>
              </a:tr>
              <a:tr h="165100">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Society:</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Master</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Reconciliation as of January 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2021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83661423"/>
                  </a:ext>
                </a:extLst>
              </a:tr>
              <a:tr h="165100">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28949452"/>
                  </a:ext>
                </a:extLst>
              </a:tr>
              <a:tr h="165100">
                <a:tc gridSpan="6">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73838813"/>
                  </a:ext>
                </a:extLst>
              </a:tr>
              <a:tr h="165100">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First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Middle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Last Name</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Chapter</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Birthdate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Emeritus</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dirty="0">
                          <a:effectLst/>
                        </a:rPr>
                        <a:t> Chapter</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701963049"/>
                  </a:ext>
                </a:extLst>
              </a:tr>
              <a:tr h="165100">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54665288"/>
                  </a:ext>
                </a:extLst>
              </a:tr>
              <a:tr h="165100">
                <a:tc>
                  <a:txBody>
                    <a:bodyPr/>
                    <a:lstStyle/>
                    <a:p>
                      <a:pPr algn="ctr" fontAlgn="b"/>
                      <a:r>
                        <a:rPr lang="en-US" sz="900" u="none" strike="noStrike">
                          <a:effectLst/>
                        </a:rPr>
                        <a:t>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85568504"/>
                  </a:ext>
                </a:extLst>
              </a:tr>
              <a:tr h="165100">
                <a:tc>
                  <a:txBody>
                    <a:bodyPr/>
                    <a:lstStyle/>
                    <a:p>
                      <a:pPr algn="ctr" fontAlgn="b"/>
                      <a:r>
                        <a:rPr lang="en-US" sz="900" u="none" strike="noStrike">
                          <a:effectLst/>
                        </a:rPr>
                        <a:t>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ctr"/>
                      <a:endParaRPr lang="en-US" sz="9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41954104"/>
                  </a:ext>
                </a:extLst>
              </a:tr>
              <a:tr h="165100">
                <a:tc>
                  <a:txBody>
                    <a:bodyPr/>
                    <a:lstStyle/>
                    <a:p>
                      <a:pPr algn="ctr" fontAlgn="b"/>
                      <a:r>
                        <a:rPr lang="en-US" sz="900" u="none" strike="noStrike">
                          <a:effectLst/>
                        </a:rPr>
                        <a:t>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b"/>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96411338"/>
                  </a:ext>
                </a:extLst>
              </a:tr>
              <a:tr h="165100">
                <a:tc>
                  <a:txBody>
                    <a:bodyPr/>
                    <a:lstStyle/>
                    <a:p>
                      <a:pPr algn="ctr" fontAlgn="b"/>
                      <a:r>
                        <a:rPr lang="en-US" sz="900" u="none" strike="noStrike">
                          <a:effectLst/>
                        </a:rPr>
                        <a:t>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74460416"/>
                  </a:ext>
                </a:extLst>
              </a:tr>
              <a:tr h="165100">
                <a:tc>
                  <a:txBody>
                    <a:bodyPr/>
                    <a:lstStyle/>
                    <a:p>
                      <a:pPr algn="ctr" fontAlgn="b"/>
                      <a:r>
                        <a:rPr lang="en-US" sz="900" u="none" strike="noStrike">
                          <a:effectLst/>
                        </a:rPr>
                        <a:t>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56735796"/>
                  </a:ext>
                </a:extLst>
              </a:tr>
              <a:tr h="165100">
                <a:tc>
                  <a:txBody>
                    <a:bodyPr/>
                    <a:lstStyle/>
                    <a:p>
                      <a:pPr algn="ctr" fontAlgn="b"/>
                      <a:r>
                        <a:rPr lang="en-US" sz="900" u="none" strike="noStrike">
                          <a:effectLst/>
                        </a:rPr>
                        <a:t>6</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60609314"/>
                  </a:ext>
                </a:extLst>
              </a:tr>
              <a:tr h="165100">
                <a:tc>
                  <a:txBody>
                    <a:bodyPr/>
                    <a:lstStyle/>
                    <a:p>
                      <a:pPr algn="ctr" fontAlgn="b"/>
                      <a:r>
                        <a:rPr lang="en-US" sz="900" u="none" strike="noStrike">
                          <a:effectLst/>
                        </a:rPr>
                        <a:t>7</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08591469"/>
                  </a:ext>
                </a:extLst>
              </a:tr>
              <a:tr h="165100">
                <a:tc>
                  <a:txBody>
                    <a:bodyPr/>
                    <a:lstStyle/>
                    <a:p>
                      <a:pPr algn="ctr" fontAlgn="b"/>
                      <a:r>
                        <a:rPr lang="en-US" sz="900" u="none" strike="noStrike">
                          <a:effectLst/>
                        </a:rPr>
                        <a:t>8</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dirty="0">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85300548"/>
                  </a:ext>
                </a:extLst>
              </a:tr>
              <a:tr h="165100">
                <a:tc>
                  <a:txBody>
                    <a:bodyPr/>
                    <a:lstStyle/>
                    <a:p>
                      <a:pPr algn="ctr" fontAlgn="b"/>
                      <a:r>
                        <a:rPr lang="en-US" sz="900" u="none" strike="noStrike">
                          <a:effectLst/>
                        </a:rPr>
                        <a:t>9</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84249367"/>
                  </a:ext>
                </a:extLst>
              </a:tr>
              <a:tr h="165100">
                <a:tc>
                  <a:txBody>
                    <a:bodyPr/>
                    <a:lstStyle/>
                    <a:p>
                      <a:pPr algn="ctr" fontAlgn="b"/>
                      <a:r>
                        <a:rPr lang="en-US" sz="900" u="none" strike="noStrike">
                          <a:effectLst/>
                        </a:rPr>
                        <a:t>10</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74354636"/>
                  </a:ext>
                </a:extLst>
              </a:tr>
              <a:tr h="165100">
                <a:tc>
                  <a:txBody>
                    <a:bodyPr/>
                    <a:lstStyle/>
                    <a:p>
                      <a:pPr algn="ctr" fontAlgn="b"/>
                      <a:r>
                        <a:rPr lang="en-US" sz="900" u="none" strike="noStrike">
                          <a:effectLst/>
                        </a:rPr>
                        <a:t>11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50491739"/>
                  </a:ext>
                </a:extLst>
              </a:tr>
              <a:tr h="165100">
                <a:tc>
                  <a:txBody>
                    <a:bodyPr/>
                    <a:lstStyle/>
                    <a:p>
                      <a:pPr algn="ctr" fontAlgn="b"/>
                      <a:r>
                        <a:rPr lang="en-US" sz="900" u="none" strike="noStrike">
                          <a:effectLst/>
                        </a:rPr>
                        <a:t>12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94720284"/>
                  </a:ext>
                </a:extLst>
              </a:tr>
              <a:tr h="165100">
                <a:tc>
                  <a:txBody>
                    <a:bodyPr/>
                    <a:lstStyle/>
                    <a:p>
                      <a:pPr algn="ctr" fontAlgn="b"/>
                      <a:r>
                        <a:rPr lang="en-US" sz="900" u="none" strike="noStrike">
                          <a:effectLst/>
                        </a:rPr>
                        <a:t>13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71853737"/>
                  </a:ext>
                </a:extLst>
              </a:tr>
              <a:tr h="165100">
                <a:tc>
                  <a:txBody>
                    <a:bodyPr/>
                    <a:lstStyle/>
                    <a:p>
                      <a:pPr algn="ctr" fontAlgn="b"/>
                      <a:r>
                        <a:rPr lang="en-US" sz="900" u="none" strike="noStrike">
                          <a:effectLst/>
                        </a:rPr>
                        <a:t>14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477716859"/>
                  </a:ext>
                </a:extLst>
              </a:tr>
              <a:tr h="165100">
                <a:tc>
                  <a:txBody>
                    <a:bodyPr/>
                    <a:lstStyle/>
                    <a:p>
                      <a:pPr algn="ctr" fontAlgn="b"/>
                      <a:r>
                        <a:rPr lang="en-US" sz="900" u="none" strike="noStrike">
                          <a:effectLst/>
                        </a:rPr>
                        <a:t>15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b"/>
                      <a:r>
                        <a:rPr lang="en-US" sz="900" u="none" strike="noStrike">
                          <a:effectLst/>
                        </a:rPr>
                        <a:t> </a:t>
                      </a:r>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155321930"/>
                  </a:ext>
                </a:extLst>
              </a:tr>
            </a:tbl>
          </a:graphicData>
        </a:graphic>
      </p:graphicFrame>
    </p:spTree>
    <p:extLst>
      <p:ext uri="{BB962C8B-B14F-4D97-AF65-F5344CB8AC3E}">
        <p14:creationId xmlns:p14="http://schemas.microsoft.com/office/powerpoint/2010/main" val="17906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DA0C-3ED8-754B-A10B-D6DC343B98D4}"/>
              </a:ext>
            </a:extLst>
          </p:cNvPr>
          <p:cNvSpPr>
            <a:spLocks noGrp="1"/>
          </p:cNvSpPr>
          <p:nvPr>
            <p:ph type="title"/>
          </p:nvPr>
        </p:nvSpPr>
        <p:spPr>
          <a:xfrm>
            <a:off x="812442" y="558310"/>
            <a:ext cx="10515600" cy="1325563"/>
          </a:xfrm>
        </p:spPr>
        <p:txBody>
          <a:bodyPr/>
          <a:lstStyle/>
          <a:p>
            <a:r>
              <a:rPr lang="en-US" dirty="0"/>
              <a:t>                     </a:t>
            </a:r>
            <a:r>
              <a:rPr lang="en-US" b="1" dirty="0"/>
              <a:t>California “New” Life Membership</a:t>
            </a:r>
          </a:p>
        </p:txBody>
      </p:sp>
      <p:pic>
        <p:nvPicPr>
          <p:cNvPr id="6" name="Picture 5" descr="A drawing of a flag&#10;&#10;Description automatically generated">
            <a:extLst>
              <a:ext uri="{FF2B5EF4-FFF2-40B4-BE49-F238E27FC236}">
                <a16:creationId xmlns:a16="http://schemas.microsoft.com/office/drawing/2014/main" id="{47FBB032-C15E-4B68-8E41-6C9F18F3541F}"/>
              </a:ext>
            </a:extLst>
          </p:cNvPr>
          <p:cNvPicPr>
            <a:picLocks noChangeAspect="1"/>
          </p:cNvPicPr>
          <p:nvPr/>
        </p:nvPicPr>
        <p:blipFill>
          <a:blip r:embed="rId2"/>
          <a:stretch>
            <a:fillRect/>
          </a:stretch>
        </p:blipFill>
        <p:spPr>
          <a:xfrm>
            <a:off x="986383" y="506794"/>
            <a:ext cx="1428571" cy="1428571"/>
          </a:xfrm>
          <a:prstGeom prst="rect">
            <a:avLst/>
          </a:prstGeom>
        </p:spPr>
      </p:pic>
      <p:sp>
        <p:nvSpPr>
          <p:cNvPr id="3" name="Content Placeholder 2">
            <a:extLst>
              <a:ext uri="{FF2B5EF4-FFF2-40B4-BE49-F238E27FC236}">
                <a16:creationId xmlns:a16="http://schemas.microsoft.com/office/drawing/2014/main" id="{4409730A-80FE-474E-9AF2-D099AA796143}"/>
              </a:ext>
            </a:extLst>
          </p:cNvPr>
          <p:cNvSpPr>
            <a:spLocks noGrp="1"/>
          </p:cNvSpPr>
          <p:nvPr>
            <p:ph idx="1"/>
          </p:nvPr>
        </p:nvSpPr>
        <p:spPr>
          <a:xfrm>
            <a:off x="838200" y="2351717"/>
            <a:ext cx="10515600" cy="4351338"/>
          </a:xfrm>
        </p:spPr>
        <p:txBody>
          <a:bodyPr>
            <a:normAutofit lnSpcReduction="10000"/>
          </a:bodyPr>
          <a:lstStyle/>
          <a:p>
            <a:pPr marL="0" indent="0">
              <a:buNone/>
            </a:pPr>
            <a:r>
              <a:rPr lang="en-US"/>
              <a:t>After 2013 a member that desired to become a California Life member had to first become a NSSAR life member and receive a National Life member number. </a:t>
            </a:r>
          </a:p>
          <a:p>
            <a:pPr marL="0" indent="0">
              <a:buNone/>
            </a:pPr>
            <a:br>
              <a:rPr lang="en-US"/>
            </a:br>
            <a:r>
              <a:rPr lang="en-US"/>
              <a:t>After being accepted as an “National” life member the member may apply to the California Society to be a California Life Member under the “New” program.</a:t>
            </a:r>
          </a:p>
          <a:p>
            <a:pPr marL="0" indent="0">
              <a:buNone/>
            </a:pPr>
            <a:br>
              <a:rPr lang="en-US"/>
            </a:br>
            <a:r>
              <a:rPr lang="en-US"/>
              <a:t>The New California Life program works in much the same way as the “Old” California program it just is different in how the member becomes a California Society Life Member.</a:t>
            </a:r>
            <a:endParaRPr lang="en-US" dirty="0"/>
          </a:p>
        </p:txBody>
      </p:sp>
    </p:spTree>
    <p:extLst>
      <p:ext uri="{BB962C8B-B14F-4D97-AF65-F5344CB8AC3E}">
        <p14:creationId xmlns:p14="http://schemas.microsoft.com/office/powerpoint/2010/main" val="2027365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1DA80-FEAB-A241-B7DD-8DFCF5E264BF}"/>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id="{37DFC451-348C-124F-A8B5-0D2F6E0AD0B9}"/>
              </a:ext>
            </a:extLst>
          </p:cNvPr>
          <p:cNvSpPr txBox="1">
            <a:spLocks/>
          </p:cNvSpPr>
          <p:nvPr/>
        </p:nvSpPr>
        <p:spPr>
          <a:xfrm>
            <a:off x="838199" y="365125"/>
            <a:ext cx="105156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Life Members</a:t>
            </a:r>
            <a:r>
              <a:rPr lang="en-US" sz="4400" b="1" dirty="0"/>
              <a:t> </a:t>
            </a:r>
            <a:r>
              <a:rPr lang="en-US" sz="4400" b="1" dirty="0">
                <a:effectLst/>
                <a:latin typeface="Calibri" panose="020F0502020204030204" pitchFamily="34" charset="0"/>
                <a:ea typeface="Calibri" panose="020F0502020204030204" pitchFamily="34" charset="0"/>
                <a:cs typeface="Calibri" panose="020F0502020204030204" pitchFamily="34" charset="0"/>
              </a:rPr>
              <a:t>—</a:t>
            </a:r>
            <a:r>
              <a:rPr lang="en-US" sz="4400" b="1" dirty="0">
                <a:latin typeface="Calibri" panose="020F0502020204030204" pitchFamily="34" charset="0"/>
                <a:ea typeface="Calibri" panose="020F0502020204030204" pitchFamily="34" charset="0"/>
                <a:cs typeface="Times New Roman" panose="02020603050405020304" pitchFamily="18" charset="0"/>
              </a:rPr>
              <a:t> </a:t>
            </a:r>
            <a:r>
              <a:rPr lang="en-US" b="1" dirty="0"/>
              <a:t>New Program</a:t>
            </a:r>
          </a:p>
        </p:txBody>
      </p:sp>
      <p:graphicFrame>
        <p:nvGraphicFramePr>
          <p:cNvPr id="5" name="Content Placeholder 3">
            <a:extLst>
              <a:ext uri="{FF2B5EF4-FFF2-40B4-BE49-F238E27FC236}">
                <a16:creationId xmlns:a16="http://schemas.microsoft.com/office/drawing/2014/main" id="{7FF9FEBD-525F-9D4F-A23B-E8A219206D14}"/>
              </a:ext>
            </a:extLst>
          </p:cNvPr>
          <p:cNvGraphicFramePr>
            <a:graphicFrameLocks/>
          </p:cNvGraphicFramePr>
          <p:nvPr>
            <p:extLst>
              <p:ext uri="{D42A27DB-BD31-4B8C-83A1-F6EECF244321}">
                <p14:modId xmlns:p14="http://schemas.microsoft.com/office/powerpoint/2010/main" val="2121839595"/>
              </p:ext>
            </p:extLst>
          </p:nvPr>
        </p:nvGraphicFramePr>
        <p:xfrm>
          <a:off x="838199" y="1921267"/>
          <a:ext cx="10730499" cy="4284324"/>
        </p:xfrm>
        <a:graphic>
          <a:graphicData uri="http://schemas.openxmlformats.org/drawingml/2006/table">
            <a:tbl>
              <a:tblPr>
                <a:tableStyleId>{5C22544A-7EE6-4342-B048-85BDC9FD1C3A}</a:tableStyleId>
              </a:tblPr>
              <a:tblGrid>
                <a:gridCol w="485909">
                  <a:extLst>
                    <a:ext uri="{9D8B030D-6E8A-4147-A177-3AD203B41FA5}">
                      <a16:colId xmlns:a16="http://schemas.microsoft.com/office/drawing/2014/main" val="4256084518"/>
                    </a:ext>
                  </a:extLst>
                </a:gridCol>
                <a:gridCol w="1025808">
                  <a:extLst>
                    <a:ext uri="{9D8B030D-6E8A-4147-A177-3AD203B41FA5}">
                      <a16:colId xmlns:a16="http://schemas.microsoft.com/office/drawing/2014/main" val="461679622"/>
                    </a:ext>
                  </a:extLst>
                </a:gridCol>
                <a:gridCol w="1025808">
                  <a:extLst>
                    <a:ext uri="{9D8B030D-6E8A-4147-A177-3AD203B41FA5}">
                      <a16:colId xmlns:a16="http://schemas.microsoft.com/office/drawing/2014/main" val="266123169"/>
                    </a:ext>
                  </a:extLst>
                </a:gridCol>
                <a:gridCol w="1205775">
                  <a:extLst>
                    <a:ext uri="{9D8B030D-6E8A-4147-A177-3AD203B41FA5}">
                      <a16:colId xmlns:a16="http://schemas.microsoft.com/office/drawing/2014/main" val="130650961"/>
                    </a:ext>
                  </a:extLst>
                </a:gridCol>
                <a:gridCol w="2645507">
                  <a:extLst>
                    <a:ext uri="{9D8B030D-6E8A-4147-A177-3AD203B41FA5}">
                      <a16:colId xmlns:a16="http://schemas.microsoft.com/office/drawing/2014/main" val="3810354973"/>
                    </a:ext>
                  </a:extLst>
                </a:gridCol>
                <a:gridCol w="2285576">
                  <a:extLst>
                    <a:ext uri="{9D8B030D-6E8A-4147-A177-3AD203B41FA5}">
                      <a16:colId xmlns:a16="http://schemas.microsoft.com/office/drawing/2014/main" val="2584956617"/>
                    </a:ext>
                  </a:extLst>
                </a:gridCol>
                <a:gridCol w="1097795">
                  <a:extLst>
                    <a:ext uri="{9D8B030D-6E8A-4147-A177-3AD203B41FA5}">
                      <a16:colId xmlns:a16="http://schemas.microsoft.com/office/drawing/2014/main" val="1317302860"/>
                    </a:ext>
                  </a:extLst>
                </a:gridCol>
                <a:gridCol w="958321">
                  <a:extLst>
                    <a:ext uri="{9D8B030D-6E8A-4147-A177-3AD203B41FA5}">
                      <a16:colId xmlns:a16="http://schemas.microsoft.com/office/drawing/2014/main" val="1657720889"/>
                    </a:ext>
                  </a:extLst>
                </a:gridCol>
              </a:tblGrid>
              <a:tr h="238018">
                <a:tc gridSpan="6">
                  <a:txBody>
                    <a:bodyPr/>
                    <a:lstStyle/>
                    <a:p>
                      <a:pPr algn="ctr" fontAlgn="b"/>
                      <a:r>
                        <a:rPr lang="en-US" sz="900" u="none" strike="noStrike" dirty="0">
                          <a:effectLst/>
                        </a:rPr>
                        <a:t>CASSAR LIFE MEMBERS DOCUMENTATION SHEET - NEW PROGRAM</a:t>
                      </a:r>
                      <a:endParaRPr lang="en-US" sz="900" b="1" i="0" u="none" strike="noStrike" dirty="0">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075013553"/>
                  </a:ext>
                </a:extLst>
              </a:tr>
              <a:tr h="238018">
                <a:tc>
                  <a:txBody>
                    <a:bodyPr/>
                    <a:lstStyle/>
                    <a:p>
                      <a:pPr algn="ctr" fontAlgn="b"/>
                      <a:r>
                        <a:rPr lang="en-US" sz="900" u="none" strike="noStrike">
                          <a:effectLst/>
                        </a:rPr>
                        <a:t> </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Society:</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Master</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 </a:t>
                      </a:r>
                      <a:endParaRPr lang="en-US" sz="900" b="0" i="0" u="none" strike="noStrike">
                        <a:effectLst/>
                        <a:latin typeface="Times New Roman" panose="02020603050405020304" pitchFamily="18" charset="0"/>
                      </a:endParaRPr>
                    </a:p>
                  </a:txBody>
                  <a:tcPr marL="9525" marR="9525" marT="9525" marB="0" anchor="b"/>
                </a:tc>
                <a:tc>
                  <a:txBody>
                    <a:bodyPr/>
                    <a:lstStyle/>
                    <a:p>
                      <a:pPr algn="r" fontAlgn="b"/>
                      <a:r>
                        <a:rPr lang="en-US" sz="900" u="none" strike="noStrike">
                          <a:effectLst/>
                        </a:rPr>
                        <a:t>Reconciliation as of January 1,</a:t>
                      </a:r>
                      <a:endParaRPr lang="en-US" sz="900" b="1" i="0" u="none" strike="noStrike">
                        <a:effectLst/>
                        <a:latin typeface="Times New Roman" panose="02020603050405020304" pitchFamily="18" charset="0"/>
                      </a:endParaRPr>
                    </a:p>
                  </a:txBody>
                  <a:tcPr marL="9525" marR="9525" marT="9525" marB="0" anchor="b"/>
                </a:tc>
                <a:tc>
                  <a:txBody>
                    <a:bodyPr/>
                    <a:lstStyle/>
                    <a:p>
                      <a:pPr algn="l" fontAlgn="b"/>
                      <a:r>
                        <a:rPr lang="en-US" sz="900" u="none" strike="noStrike">
                          <a:effectLst/>
                        </a:rPr>
                        <a:t>2021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637873315"/>
                  </a:ext>
                </a:extLst>
              </a:tr>
              <a:tr h="238018">
                <a:tc gridSpan="6">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931272180"/>
                  </a:ext>
                </a:extLst>
              </a:tr>
              <a:tr h="238018">
                <a:tc>
                  <a:txBody>
                    <a:bodyPr/>
                    <a:lstStyle/>
                    <a:p>
                      <a:pPr algn="ctr" fontAlgn="b"/>
                      <a:r>
                        <a:rPr lang="en-US" sz="900" u="none" strike="noStrike">
                          <a:effectLst/>
                        </a:rPr>
                        <a:t> </a:t>
                      </a:r>
                      <a:endParaRPr lang="en-US" sz="900" b="1" i="1" u="none" strike="noStrike">
                        <a:solidFill>
                          <a:srgbClr val="993300"/>
                        </a:solidFill>
                        <a:effectLst/>
                        <a:latin typeface="Times New Roman" panose="02020603050405020304" pitchFamily="18" charset="0"/>
                      </a:endParaRPr>
                    </a:p>
                  </a:txBody>
                  <a:tcPr marL="9525" marR="9525" marT="9525" marB="0" anchor="b"/>
                </a:tc>
                <a:tc>
                  <a:txBody>
                    <a:bodyPr/>
                    <a:lstStyle/>
                    <a:p>
                      <a:pPr algn="ctr"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l" fontAlgn="b"/>
                      <a:r>
                        <a:rPr lang="en-US" sz="900" u="none" strike="noStrike">
                          <a:effectLst/>
                        </a:rPr>
                        <a:t> </a:t>
                      </a:r>
                      <a:endParaRPr lang="en-US" sz="900" b="0" i="1" u="none" strike="noStrike">
                        <a:solidFill>
                          <a:srgbClr val="9933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298052380"/>
                  </a:ext>
                </a:extLst>
              </a:tr>
              <a:tr h="238018">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Nat'l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First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Middle Name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Last Name</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Chapter</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Birthdate</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1000" u="sng" strike="noStrike">
                          <a:effectLst/>
                        </a:rPr>
                        <a:t>Emeritus</a:t>
                      </a:r>
                      <a:endParaRPr lang="en-US" sz="1000" b="1" i="0" u="sng"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04064970"/>
                  </a:ext>
                </a:extLst>
              </a:tr>
              <a:tr h="238018">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l"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900" u="sng" strike="noStrike">
                          <a:effectLst/>
                        </a:rPr>
                        <a:t> </a:t>
                      </a:r>
                      <a:endParaRPr lang="en-US" sz="900" b="1" i="0" u="sng" strike="noStrike">
                        <a:effectLst/>
                        <a:latin typeface="Times New Roman" panose="02020603050405020304" pitchFamily="18"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a:t>
                      </a:r>
                      <a:endParaRPr lang="en-US" sz="10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73736469"/>
                  </a:ext>
                </a:extLst>
              </a:tr>
              <a:tr h="238018">
                <a:tc>
                  <a:txBody>
                    <a:bodyPr/>
                    <a:lstStyle/>
                    <a:p>
                      <a:pPr algn="ctr" fontAlgn="b"/>
                      <a:r>
                        <a:rPr lang="en-US" sz="900" u="none" strike="noStrike">
                          <a:effectLst/>
                        </a:rPr>
                        <a:t>1</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70513154"/>
                  </a:ext>
                </a:extLst>
              </a:tr>
              <a:tr h="238018">
                <a:tc>
                  <a:txBody>
                    <a:bodyPr/>
                    <a:lstStyle/>
                    <a:p>
                      <a:pPr algn="ctr" fontAlgn="b"/>
                      <a:r>
                        <a:rPr lang="en-US" sz="900" u="none" strike="noStrike">
                          <a:effectLst/>
                        </a:rPr>
                        <a:t>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ctr"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56029843"/>
                  </a:ext>
                </a:extLst>
              </a:tr>
              <a:tr h="238018">
                <a:tc>
                  <a:txBody>
                    <a:bodyPr/>
                    <a:lstStyle/>
                    <a:p>
                      <a:pPr algn="ctr" fontAlgn="b"/>
                      <a:r>
                        <a:rPr lang="en-US" sz="900" u="none" strike="noStrike">
                          <a:effectLst/>
                        </a:rPr>
                        <a:t>3</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493725933"/>
                  </a:ext>
                </a:extLst>
              </a:tr>
              <a:tr h="238018">
                <a:tc>
                  <a:txBody>
                    <a:bodyPr/>
                    <a:lstStyle/>
                    <a:p>
                      <a:pPr algn="ctr" fontAlgn="b"/>
                      <a:r>
                        <a:rPr lang="en-US" sz="900" u="none" strike="noStrike">
                          <a:effectLst/>
                        </a:rPr>
                        <a:t>4</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95409753"/>
                  </a:ext>
                </a:extLst>
              </a:tr>
              <a:tr h="238018">
                <a:tc>
                  <a:txBody>
                    <a:bodyPr/>
                    <a:lstStyle/>
                    <a:p>
                      <a:pPr algn="ctr" fontAlgn="b"/>
                      <a:r>
                        <a:rPr lang="en-US" sz="900" u="none" strike="noStrike">
                          <a:effectLst/>
                        </a:rPr>
                        <a:t>5</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77317380"/>
                  </a:ext>
                </a:extLst>
              </a:tr>
              <a:tr h="238018">
                <a:tc>
                  <a:txBody>
                    <a:bodyPr/>
                    <a:lstStyle/>
                    <a:p>
                      <a:pPr algn="ctr" fontAlgn="b"/>
                      <a:r>
                        <a:rPr lang="en-US" sz="900" u="none" strike="noStrike">
                          <a:effectLst/>
                        </a:rPr>
                        <a:t>6</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492197233"/>
                  </a:ext>
                </a:extLst>
              </a:tr>
              <a:tr h="238018">
                <a:tc>
                  <a:txBody>
                    <a:bodyPr/>
                    <a:lstStyle/>
                    <a:p>
                      <a:pPr algn="ctr" fontAlgn="b"/>
                      <a:r>
                        <a:rPr lang="en-US" sz="900" u="none" strike="noStrike">
                          <a:effectLst/>
                        </a:rPr>
                        <a:t>7</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77118955"/>
                  </a:ext>
                </a:extLst>
              </a:tr>
              <a:tr h="238018">
                <a:tc>
                  <a:txBody>
                    <a:bodyPr/>
                    <a:lstStyle/>
                    <a:p>
                      <a:pPr algn="ctr" fontAlgn="b"/>
                      <a:r>
                        <a:rPr lang="en-US" sz="900" u="none" strike="noStrike">
                          <a:effectLst/>
                        </a:rPr>
                        <a:t>8</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57491354"/>
                  </a:ext>
                </a:extLst>
              </a:tr>
              <a:tr h="238018">
                <a:tc>
                  <a:txBody>
                    <a:bodyPr/>
                    <a:lstStyle/>
                    <a:p>
                      <a:pPr algn="ctr" fontAlgn="b"/>
                      <a:r>
                        <a:rPr lang="en-US" sz="900" u="none" strike="noStrike" dirty="0">
                          <a:effectLst/>
                        </a:rPr>
                        <a:t>9</a:t>
                      </a:r>
                      <a:endParaRPr lang="en-US" sz="900" b="1" i="0" u="none" strike="noStrike" dirty="0">
                        <a:effectLst/>
                        <a:latin typeface="Times New Roman" panose="02020603050405020304" pitchFamily="18"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l" fontAlgn="b"/>
                      <a:endParaRPr lang="en-US" sz="900" b="0" i="0" u="none" strike="noStrike">
                        <a:effectLst/>
                        <a:latin typeface="Arial" panose="020B0604020202020204" pitchFamily="34"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546143"/>
                  </a:ext>
                </a:extLst>
              </a:tr>
              <a:tr h="238018">
                <a:tc>
                  <a:txBody>
                    <a:bodyPr/>
                    <a:lstStyle/>
                    <a:p>
                      <a:pPr algn="ctr" fontAlgn="b"/>
                      <a:r>
                        <a:rPr lang="en-US" sz="900" u="none" strike="noStrike">
                          <a:effectLst/>
                        </a:rPr>
                        <a:t>10</a:t>
                      </a:r>
                      <a:endParaRPr lang="en-US" sz="900" b="1" i="0" u="none" strike="noStrike" dirty="0">
                        <a:effectLst/>
                        <a:latin typeface="Times New Roman" panose="02020603050405020304" pitchFamily="18" charset="0"/>
                      </a:endParaRPr>
                    </a:p>
                  </a:txBody>
                  <a:tcPr marL="9525" marR="9525" marT="9525" marB="0" anchor="b"/>
                </a:tc>
                <a:tc>
                  <a:txBody>
                    <a:bodyPr/>
                    <a:lstStyle/>
                    <a:p>
                      <a:pPr algn="ctr"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t"/>
                      <a:endParaRPr lang="en-US" sz="9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044492688"/>
                  </a:ext>
                </a:extLst>
              </a:tr>
              <a:tr h="238018">
                <a:tc>
                  <a:txBody>
                    <a:bodyPr/>
                    <a:lstStyle/>
                    <a:p>
                      <a:pPr algn="ctr" fontAlgn="b"/>
                      <a:r>
                        <a:rPr lang="en-US" sz="900" u="none" strike="noStrike">
                          <a:effectLst/>
                        </a:rPr>
                        <a:t>11</a:t>
                      </a:r>
                      <a:endParaRPr lang="en-US" sz="900" b="1" i="0" u="none" strike="noStrike" dirty="0">
                        <a:effectLst/>
                        <a:latin typeface="Times New Roman" panose="02020603050405020304" pitchFamily="18" charset="0"/>
                      </a:endParaRPr>
                    </a:p>
                  </a:txBody>
                  <a:tcPr marL="9525" marR="9525" marT="9525" marB="0" anchor="b"/>
                </a:tc>
                <a:tc>
                  <a:txBody>
                    <a:bodyPr/>
                    <a:lstStyle/>
                    <a:p>
                      <a:pPr algn="ctr" fontAlgn="t"/>
                      <a:endParaRPr lang="en-US" sz="900" b="0" i="0" u="none" strike="noStrike" dirty="0">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l" fontAlgn="t"/>
                      <a:endParaRPr lang="en-US" sz="900" b="0" i="0" u="none" strike="noStrike">
                        <a:effectLst/>
                        <a:latin typeface="Arial" panose="020B0604020202020204" pitchFamily="34" charset="0"/>
                      </a:endParaRPr>
                    </a:p>
                  </a:txBody>
                  <a:tcPr marL="9525" marR="9525" marT="9525" marB="0"/>
                </a:tc>
                <a:tc>
                  <a:txBody>
                    <a:bodyPr/>
                    <a:lstStyle/>
                    <a:p>
                      <a:pPr algn="ctr" fontAlgn="ctr"/>
                      <a:endParaRPr lang="en-US" sz="900" b="0" i="0" u="none" strike="noStrike">
                        <a:effectLst/>
                        <a:latin typeface="Arial" panose="020B0604020202020204" pitchFamily="34" charset="0"/>
                      </a:endParaRPr>
                    </a:p>
                  </a:txBody>
                  <a:tcPr marL="9525" marR="9525" marT="9525" marB="0" anchor="ctr"/>
                </a:tc>
                <a:tc>
                  <a:txBody>
                    <a:bodyPr/>
                    <a:lstStyle/>
                    <a:p>
                      <a:pPr algn="ctr" fontAlgn="b"/>
                      <a:endParaRPr lang="en-US"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927948649"/>
                  </a:ext>
                </a:extLst>
              </a:tr>
              <a:tr h="238018">
                <a:tc>
                  <a:txBody>
                    <a:bodyPr/>
                    <a:lstStyle/>
                    <a:p>
                      <a:pPr algn="ctr" fontAlgn="b"/>
                      <a:r>
                        <a:rPr lang="en-US" sz="900" u="none" strike="noStrike">
                          <a:effectLst/>
                        </a:rPr>
                        <a:t>12</a:t>
                      </a:r>
                      <a:endParaRPr lang="en-US" sz="900" b="1" i="0" u="none" strike="noStrike">
                        <a:effectLst/>
                        <a:latin typeface="Times New Roman" panose="02020603050405020304" pitchFamily="18" charset="0"/>
                      </a:endParaRPr>
                    </a:p>
                  </a:txBody>
                  <a:tcPr marL="9525" marR="9525" marT="9525" marB="0" anchor="b"/>
                </a:tc>
                <a:tc>
                  <a:txBody>
                    <a:bodyPr/>
                    <a:lstStyle/>
                    <a:p>
                      <a:pPr algn="ctr"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ctr"/>
                      <a:endParaRPr lang="en-US" sz="900" b="0" i="0" u="none" strike="noStrike" dirty="0">
                        <a:effectLst/>
                        <a:latin typeface="Arial" panose="020B0604020202020204" pitchFamily="34" charset="0"/>
                      </a:endParaRPr>
                    </a:p>
                  </a:txBody>
                  <a:tcPr marL="9525" marR="9525" marT="9525" marB="0" anchor="ctr"/>
                </a:tc>
                <a:tc>
                  <a:txBody>
                    <a:bodyPr/>
                    <a:lstStyle/>
                    <a:p>
                      <a:pPr algn="ctr" fontAlgn="b"/>
                      <a:endParaRPr lang="en-US" sz="9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293252137"/>
                  </a:ext>
                </a:extLst>
              </a:tr>
            </a:tbl>
          </a:graphicData>
        </a:graphic>
      </p:graphicFrame>
      <p:sp>
        <p:nvSpPr>
          <p:cNvPr id="6" name="Title 1">
            <a:extLst>
              <a:ext uri="{FF2B5EF4-FFF2-40B4-BE49-F238E27FC236}">
                <a16:creationId xmlns:a16="http://schemas.microsoft.com/office/drawing/2014/main" id="{D51323A6-C3DE-484C-ACE5-D3409B3DFF6D}"/>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p>
        </p:txBody>
      </p:sp>
    </p:spTree>
    <p:extLst>
      <p:ext uri="{BB962C8B-B14F-4D97-AF65-F5344CB8AC3E}">
        <p14:creationId xmlns:p14="http://schemas.microsoft.com/office/powerpoint/2010/main" val="269130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DA2E-547B-5F4E-A5C8-7E27D08C5BA1}"/>
              </a:ext>
            </a:extLst>
          </p:cNvPr>
          <p:cNvSpPr>
            <a:spLocks noGrp="1"/>
          </p:cNvSpPr>
          <p:nvPr>
            <p:ph type="title"/>
          </p:nvPr>
        </p:nvSpPr>
        <p:spPr>
          <a:xfrm>
            <a:off x="812442" y="592097"/>
            <a:ext cx="10515600" cy="1325563"/>
          </a:xfrm>
        </p:spPr>
        <p:txBody>
          <a:bodyPr/>
          <a:lstStyle/>
          <a:p>
            <a:r>
              <a:rPr lang="en-US" dirty="0"/>
              <a:t>                     </a:t>
            </a:r>
            <a:r>
              <a:rPr lang="en-US" b="1" dirty="0"/>
              <a:t>NSSAR Life Member</a:t>
            </a:r>
          </a:p>
        </p:txBody>
      </p:sp>
      <p:pic>
        <p:nvPicPr>
          <p:cNvPr id="6" name="Picture 5" descr="A drawing of a flag&#10;&#10;Description automatically generated">
            <a:extLst>
              <a:ext uri="{FF2B5EF4-FFF2-40B4-BE49-F238E27FC236}">
                <a16:creationId xmlns:a16="http://schemas.microsoft.com/office/drawing/2014/main" id="{10141CA5-05D7-466A-A5B4-1A37C8762C21}"/>
              </a:ext>
            </a:extLst>
          </p:cNvPr>
          <p:cNvPicPr>
            <a:picLocks noChangeAspect="1"/>
          </p:cNvPicPr>
          <p:nvPr/>
        </p:nvPicPr>
        <p:blipFill>
          <a:blip r:embed="rId2"/>
          <a:stretch>
            <a:fillRect/>
          </a:stretch>
        </p:blipFill>
        <p:spPr>
          <a:xfrm>
            <a:off x="1243963" y="512965"/>
            <a:ext cx="1428571" cy="1428571"/>
          </a:xfrm>
          <a:prstGeom prst="rect">
            <a:avLst/>
          </a:prstGeom>
        </p:spPr>
      </p:pic>
      <p:sp>
        <p:nvSpPr>
          <p:cNvPr id="3" name="Content Placeholder 2">
            <a:extLst>
              <a:ext uri="{FF2B5EF4-FFF2-40B4-BE49-F238E27FC236}">
                <a16:creationId xmlns:a16="http://schemas.microsoft.com/office/drawing/2014/main" id="{0A804330-1117-9343-91E5-2255BD68DCA0}"/>
              </a:ext>
            </a:extLst>
          </p:cNvPr>
          <p:cNvSpPr>
            <a:spLocks noGrp="1"/>
          </p:cNvSpPr>
          <p:nvPr>
            <p:ph idx="1"/>
          </p:nvPr>
        </p:nvSpPr>
        <p:spPr>
          <a:xfrm>
            <a:off x="838200" y="2401821"/>
            <a:ext cx="10515600" cy="4351338"/>
          </a:xfrm>
        </p:spPr>
        <p:txBody>
          <a:bodyPr/>
          <a:lstStyle/>
          <a:p>
            <a:pPr marL="0" indent="0">
              <a:buNone/>
            </a:pPr>
            <a:r>
              <a:rPr lang="en-US" dirty="0"/>
              <a:t>A California Society member may have paid to become a NSSAR Life member and received his national number and decided not to become a California Society Life Member for a variety of reasons: the cost, planning to move out of state, etc.</a:t>
            </a:r>
          </a:p>
          <a:p>
            <a:pPr marL="0" indent="0">
              <a:buNone/>
            </a:pPr>
            <a:endParaRPr lang="en-US" dirty="0"/>
          </a:p>
          <a:p>
            <a:pPr marL="0" indent="0">
              <a:buNone/>
            </a:pPr>
            <a:r>
              <a:rPr lang="en-US" dirty="0"/>
              <a:t>If a California Society member paid to be a NSSAR life member but did not apply to become a California Life member then he is a NSSAR life member </a:t>
            </a:r>
            <a:r>
              <a:rPr lang="en-US" u="sng" dirty="0"/>
              <a:t>only</a:t>
            </a:r>
            <a:r>
              <a:rPr lang="en-US" dirty="0"/>
              <a:t> and must pay both chapter dues and California State dues during the dues campaign.</a:t>
            </a:r>
          </a:p>
        </p:txBody>
      </p:sp>
    </p:spTree>
    <p:extLst>
      <p:ext uri="{BB962C8B-B14F-4D97-AF65-F5344CB8AC3E}">
        <p14:creationId xmlns:p14="http://schemas.microsoft.com/office/powerpoint/2010/main" val="989619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1729</Words>
  <Application>Microsoft Office PowerPoint</Application>
  <PresentationFormat>Widescreen</PresentationFormat>
  <Paragraphs>356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Baloo</vt:lpstr>
      <vt:lpstr>Baloo Bhaijaan</vt:lpstr>
      <vt:lpstr>Calibri</vt:lpstr>
      <vt:lpstr>Calibri Light</vt:lpstr>
      <vt:lpstr>Times New Roman</vt:lpstr>
      <vt:lpstr>Office Theme</vt:lpstr>
      <vt:lpstr>Open Forum Dues Campaign and Member Reconciliation</vt:lpstr>
      <vt:lpstr>                     Dates to Remember</vt:lpstr>
      <vt:lpstr>                    Why These Dates?</vt:lpstr>
      <vt:lpstr>Life Members — Three Types </vt:lpstr>
      <vt:lpstr>                     California Old Life Members</vt:lpstr>
      <vt:lpstr>Life Members — Old Program</vt:lpstr>
      <vt:lpstr>                     California “New” Life Membership</vt:lpstr>
      <vt:lpstr>PowerPoint Presentation</vt:lpstr>
      <vt:lpstr>                     NSSAR Life Member</vt:lpstr>
      <vt:lpstr>NSSAR Life Members</vt:lpstr>
      <vt:lpstr>                    Emeritus Members</vt:lpstr>
      <vt:lpstr>Emeritus Lifetime Members (50 years continuous service) </vt:lpstr>
      <vt:lpstr>                     Memorial Members</vt:lpstr>
      <vt:lpstr>                           Chapter Rosters</vt:lpstr>
      <vt:lpstr>                     Junior Members</vt:lpstr>
      <vt:lpstr>                     Deceased Members</vt:lpstr>
      <vt:lpstr>                  New Members After December 15th </vt:lpstr>
      <vt:lpstr>                     Dual State Members</vt:lpstr>
      <vt:lpstr>     Dual State Members</vt:lpstr>
      <vt:lpstr>            Transfers In and Out and Reinstatements</vt:lpstr>
      <vt:lpstr>                     Dates on Report</vt:lpstr>
      <vt:lpstr>                     Information Needed </vt:lpstr>
      <vt:lpstr>                     General Comments</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Forum Dues Campaign and Member Reconciliation</dc:title>
  <dc:creator>Frederick Schuster</dc:creator>
  <cp:lastModifiedBy>Don Littlefield</cp:lastModifiedBy>
  <cp:revision>59</cp:revision>
  <dcterms:created xsi:type="dcterms:W3CDTF">2020-09-02T15:14:39Z</dcterms:created>
  <dcterms:modified xsi:type="dcterms:W3CDTF">2020-09-11T00:05:18Z</dcterms:modified>
</cp:coreProperties>
</file>