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5" r:id="rId4"/>
    <p:sldId id="259" r:id="rId5"/>
    <p:sldId id="266" r:id="rId6"/>
    <p:sldId id="267" r:id="rId7"/>
    <p:sldId id="268" r:id="rId8"/>
    <p:sldId id="276" r:id="rId9"/>
    <p:sldId id="278" r:id="rId10"/>
    <p:sldId id="280" r:id="rId11"/>
    <p:sldId id="281" r:id="rId12"/>
    <p:sldId id="274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02CEB-303B-324F-B511-C86001464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76739-0277-D244-9D14-DDCBBBD43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F2F85-ED73-A04C-A78C-688EEEDE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4C1CC-B22D-224A-B4C5-BD0C9C54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E3B2C-027F-ED4E-BD2F-CD7FDE04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0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7897-4DDA-4F48-9790-E35E9D84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79CA7-FFEC-7047-A399-E65B0CC4C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50803-EA4D-2C47-AC4F-C92EA082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C1A11-15B4-7041-AC8C-975F955E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B67B1-1E64-B146-98A7-A6F1FE07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2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D16B4-261B-AA4A-8B6B-4DF298AFC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42FE6-1A58-0B40-9C29-304F2A78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13355-6AD6-0146-AAC7-18188767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11635-2812-7A4C-B482-44EC4167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2A8A3-DDAE-324C-A51A-7DEF4974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1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D0E9-DFE3-6D4D-8665-5461ED7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B5DE-DD49-6C45-846A-FAE5FD4D6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F3116-99E1-F949-BE23-49234809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BDD0A-5D76-B343-AB50-B1264C62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DB772-DD2E-FF49-B8B9-A8901933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2F9F6-D07F-1B48-8B08-FA8A85414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A8FA1-8E8B-2E46-B578-5D52D5C87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15F98-D9AD-7F45-B892-6A7EF547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AFC3-FF41-3A47-AC2D-C24CDAB7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660F7-A595-A14B-9929-E260FC9B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4628-8C8F-8D4D-8323-7FE5FB83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1207B-0B90-8A4F-8442-07B59DB4D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4E7D0-9F12-834B-ABE8-B4D1383A8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CAAD7-4193-CC49-9557-D8A88030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244E-579D-3A43-8FF6-EA8B021B3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79FAC-C6DB-0E48-A0C9-E2E7752F9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2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0CF3-D84E-C345-93A6-390570C0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352FD-1C10-4349-8361-B85989B2B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2DBED-631E-8341-B363-DD0191A25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68D89-715C-1F46-9220-B627BD6A7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44991-C9C0-424E-A9F4-0AB774CFC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3D866-95CB-874B-8C68-D060D997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88A87-E39F-E745-923F-B6D39F89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578C-1D68-EF4D-849A-53E1365F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9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B292-62D1-9247-BBA8-614735CD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F4B35-E7B6-D441-81F7-28B09F33D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778E05-67C7-AA42-8162-56A62BD5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D68B5-6BE9-D448-BF26-F2C1C30A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84624-6FAB-2F43-9C06-E3732D56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39225-14AE-B440-A986-CA2FA7C1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30E1C-E889-8B45-9A95-E4BA3F69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3E91-78C9-564E-8409-02BD752F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D2C69-B86A-1741-8DAC-F82F10887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3B5A5-547A-E244-A410-0D057369B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435E6-B28A-B94F-A7F4-DEFB65A46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D2FA8-F710-BF4E-A4CF-5A5ADEFF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6916E-AD38-8A42-956F-A5FE041FC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4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864C2-52EA-004E-85B3-861E4444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711E9-8D53-384F-B512-03F4C373F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4C5A5-A9C3-B443-AC31-FD39AF9BF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408E4-4092-234C-B66C-0B1808FC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6A4B4-E394-BF4E-A758-69FA98F8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8C379-BC55-8847-A3B3-1155AAB7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3B6681-E1FE-D644-B25D-0BC9590C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D7295-D238-534A-8E54-C549AA98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CD2B-C5C7-1644-8F80-380ECAA45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8FA3E-373E-404F-88F3-92499D4519F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368BE-8C96-C941-8DF6-7BE5E87F1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E866-B080-C542-B77F-208862FF9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EB3E-DB23-8540-9F7F-760577D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2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BB044-EF81-DD45-87CC-3665556F9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6550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Open Forum</a:t>
            </a:r>
            <a:br>
              <a:rPr lang="en-US" b="1" dirty="0"/>
            </a:br>
            <a:r>
              <a:rPr lang="en-US" sz="3100" b="1" dirty="0"/>
              <a:t>February 17, 2021</a:t>
            </a:r>
            <a:endParaRPr lang="en-US" sz="3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F3D1B7-F321-2F44-96A5-28AFFEFC6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7154" y="4767208"/>
            <a:ext cx="8900845" cy="490591"/>
          </a:xfrm>
        </p:spPr>
        <p:txBody>
          <a:bodyPr>
            <a:noAutofit/>
          </a:bodyPr>
          <a:lstStyle/>
          <a:p>
            <a:r>
              <a:rPr lang="en-US" sz="3200" b="1" i="1" dirty="0"/>
              <a:t>California Society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5C63BD-746A-364F-86AB-D6EACAEF53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693" y="1890446"/>
            <a:ext cx="3671169" cy="2876762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ECA51C-492A-9746-8A96-84226F7B1BD9}"/>
              </a:ext>
            </a:extLst>
          </p:cNvPr>
          <p:cNvSpPr txBox="1"/>
          <p:nvPr/>
        </p:nvSpPr>
        <p:spPr>
          <a:xfrm>
            <a:off x="4695290" y="5366304"/>
            <a:ext cx="2969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Georgia" panose="02040502050405020303" pitchFamily="18" charset="0"/>
              </a:rPr>
              <a:t>A year in review</a:t>
            </a:r>
          </a:p>
        </p:txBody>
      </p:sp>
    </p:spTree>
    <p:extLst>
      <p:ext uri="{BB962C8B-B14F-4D97-AF65-F5344CB8AC3E}">
        <p14:creationId xmlns:p14="http://schemas.microsoft.com/office/powerpoint/2010/main" val="91242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6F72-377E-F34A-9588-C081274B1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Georgia" panose="02040502050405020303" pitchFamily="18" charset="0"/>
              </a:rPr>
              <a:t>Wrapping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4C55D-A35F-1743-83BE-0172C63C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60"/>
            <a:ext cx="10515600" cy="4668575"/>
          </a:xfrm>
        </p:spPr>
        <p:txBody>
          <a:bodyPr/>
          <a:lstStyle/>
          <a:p>
            <a:r>
              <a:rPr lang="en-US" dirty="0"/>
              <a:t>Once the chapter sends in the Reconciliation Report several things happen.</a:t>
            </a:r>
          </a:p>
          <a:p>
            <a:r>
              <a:rPr lang="en-US" dirty="0"/>
              <a:t>The information from each report is combined and put into the NSSAR format that used by all 55 societies to report membership.</a:t>
            </a:r>
          </a:p>
          <a:p>
            <a:r>
              <a:rPr lang="en-US" dirty="0"/>
              <a:t>The State Society must pay there share of of their national dues.</a:t>
            </a:r>
          </a:p>
          <a:p>
            <a:r>
              <a:rPr lang="en-US" dirty="0"/>
              <a:t>National goes over the report using all state transaction submitted during the year and determines if there are any errors in the report.</a:t>
            </a:r>
          </a:p>
          <a:p>
            <a:r>
              <a:rPr lang="en-US" dirty="0"/>
              <a:t>The NSSAR report is sent back to the state to have the changes made in the original report, and to challenge the changes.</a:t>
            </a:r>
          </a:p>
          <a:p>
            <a:r>
              <a:rPr lang="en-US" dirty="0"/>
              <a:t>Final payment is made to NSSAR.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4AB80-B205-AC4E-A0A6-4505724ECC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341" y="457151"/>
            <a:ext cx="1453662" cy="1141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758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55506-9DE9-E14A-AA9E-754A4BC05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Georgia" panose="02040502050405020303" pitchFamily="18" charset="0"/>
              </a:rPr>
              <a:t>Wrapping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DAD2-8F8A-F444-8A12-D69EDC277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NSSAR sends the state society a January 1 Report with all the current year information.</a:t>
            </a:r>
          </a:p>
          <a:p>
            <a:r>
              <a:rPr lang="en-US" dirty="0"/>
              <a:t>The NSSAR Roster becomes the Gold Standard for the new year and the starting point for each chapter.</a:t>
            </a:r>
          </a:p>
          <a:p>
            <a:r>
              <a:rPr lang="en-US" dirty="0"/>
              <a:t>The 2020-2021 Reconciliation Report had six errors.</a:t>
            </a:r>
          </a:p>
          <a:p>
            <a:r>
              <a:rPr lang="en-US" dirty="0"/>
              <a:t>In 2021 the California Society was able to reconcile our membership down to the dollar with NSSAR once the modifications were made that NSSAR found in the report.  </a:t>
            </a:r>
          </a:p>
          <a:p>
            <a:r>
              <a:rPr lang="en-US" dirty="0"/>
              <a:t>Now the NSSAR Roster must be compared to the CASSAR Roster.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35357C-A07F-3B46-BFE1-8A386435866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341" y="457151"/>
            <a:ext cx="1453662" cy="1141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826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DFD6F-53AD-4A41-83A2-2C0D64E4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</a:t>
            </a:r>
            <a:r>
              <a:rPr lang="en-US" b="1" dirty="0">
                <a:latin typeface="Baloo" panose="03080902040302020200" pitchFamily="66" charset="77"/>
                <a:cs typeface="Baloo" panose="03080902040302020200" pitchFamily="66" charset="77"/>
              </a:rPr>
              <a:t>Annual Report</a:t>
            </a:r>
            <a:r>
              <a:rPr lang="en-US" dirty="0">
                <a:latin typeface="Baloo" panose="03080902040302020200" pitchFamily="66" charset="77"/>
                <a:cs typeface="Baloo" panose="03080902040302020200" pitchFamily="66" charset="77"/>
              </a:rPr>
              <a:t> </a:t>
            </a:r>
            <a:r>
              <a:rPr lang="en-US" dirty="0"/>
              <a:t>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BE7EA-C1A6-AA4A-9A6D-B28C5C0ED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The CASSAR bylaws require that each chapter file with the California State Secretary an annual report.</a:t>
            </a:r>
          </a:p>
          <a:p>
            <a:pPr marL="0" indent="0" algn="just">
              <a:buNone/>
            </a:pPr>
            <a:r>
              <a:rPr lang="en-US" dirty="0"/>
              <a:t>The NSSAR, The CASSAR Articles of Incorporation, and the CASSAR bylaws have specific information that is required to be reported in the chapters annual report.</a:t>
            </a:r>
          </a:p>
          <a:p>
            <a:pPr marL="0" indent="0" algn="just">
              <a:buNone/>
            </a:pPr>
            <a:r>
              <a:rPr lang="en-US" dirty="0"/>
              <a:t>The California State Secretary sends out an example of the format of a chapter annual report that has all of the elements that are needed in the report.</a:t>
            </a:r>
          </a:p>
          <a:p>
            <a:pPr marL="0" indent="0" algn="just">
              <a:buNone/>
            </a:pPr>
            <a:r>
              <a:rPr lang="en-US" dirty="0"/>
              <a:t>The report needs to be short and no more than two pages long.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D0D0FC-AEFF-7F48-B8F0-5C31612650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370768"/>
            <a:ext cx="1453662" cy="114151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40316F-13AD-A04D-8267-FAD78E3AD9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415" y="370768"/>
            <a:ext cx="1453662" cy="1141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741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C15F4-7C58-4E48-AB3F-1D05F893C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Elements of Chapter Annual Report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60CC8E-A003-7F40-AB34-FD8ABA5331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370768"/>
            <a:ext cx="1453662" cy="114151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3550FE-4915-554F-83FD-4CD183B4CC24}"/>
              </a:ext>
            </a:extLst>
          </p:cNvPr>
          <p:cNvSpPr txBox="1"/>
          <p:nvPr/>
        </p:nvSpPr>
        <p:spPr>
          <a:xfrm>
            <a:off x="1181528" y="1880171"/>
            <a:ext cx="10284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dirty="0"/>
              <a:t>Chapters 2021 Elected Officers</a:t>
            </a:r>
          </a:p>
          <a:p>
            <a:pPr marL="342900" indent="-342900">
              <a:buAutoNum type="arabicParenBoth"/>
            </a:pPr>
            <a:r>
              <a:rPr lang="en-US" dirty="0"/>
              <a:t>Chapters Appointed Officers and Committee Chairs</a:t>
            </a:r>
          </a:p>
          <a:p>
            <a:pPr marL="342900" indent="-342900">
              <a:buAutoNum type="arabicParenBoth"/>
            </a:pPr>
            <a:r>
              <a:rPr lang="en-US" dirty="0"/>
              <a:t>Membership summary </a:t>
            </a:r>
          </a:p>
          <a:p>
            <a:pPr marL="342900" indent="-342900">
              <a:buAutoNum type="arabicParenBoth"/>
            </a:pPr>
            <a:r>
              <a:rPr lang="en-US" dirty="0"/>
              <a:t>Dues collected, and dues paid</a:t>
            </a:r>
          </a:p>
          <a:p>
            <a:pPr marL="342900" indent="-342900">
              <a:buAutoNum type="arabicParenBoth"/>
            </a:pPr>
            <a:r>
              <a:rPr lang="en-US" dirty="0"/>
              <a:t>Who in the chapter can sign checks, note that the national society discourages the practice of the secretary being a signatory on the chapter banking account.</a:t>
            </a:r>
          </a:p>
          <a:p>
            <a:pPr marL="342900" indent="-342900">
              <a:buAutoNum type="arabicParenBoth"/>
            </a:pPr>
            <a:r>
              <a:rPr lang="en-US" dirty="0"/>
              <a:t>Name and address of the banking institution where the chapter does their baking</a:t>
            </a:r>
          </a:p>
          <a:p>
            <a:pPr marL="342900" indent="-342900">
              <a:buAutoNum type="arabicParenBoth"/>
            </a:pPr>
            <a:r>
              <a:rPr lang="en-US" dirty="0"/>
              <a:t>The banking account number-I only ask for the last four digits of the account in my example.</a:t>
            </a:r>
          </a:p>
          <a:p>
            <a:pPr marL="342900" indent="-342900">
              <a:buAutoNum type="arabicParenBoth"/>
            </a:pPr>
            <a:r>
              <a:rPr lang="en-US" dirty="0"/>
              <a:t>Balance in the account as of December 31, 2020</a:t>
            </a:r>
          </a:p>
          <a:p>
            <a:pPr marL="342900" indent="-342900">
              <a:buAutoNum type="arabicParenBoth"/>
            </a:pPr>
            <a:r>
              <a:rPr lang="en-US" dirty="0"/>
              <a:t>Name, address, and phone number of the chapter treasurer.</a:t>
            </a:r>
          </a:p>
          <a:p>
            <a:endParaRPr lang="en-US" dirty="0"/>
          </a:p>
          <a:p>
            <a:r>
              <a:rPr lang="en-US" dirty="0"/>
              <a:t>Along with these nine (9) elements, a brief summary of the past years activities should be included in the report.</a:t>
            </a:r>
          </a:p>
          <a:p>
            <a:endParaRPr lang="en-US" dirty="0"/>
          </a:p>
          <a:p>
            <a:r>
              <a:rPr lang="en-US" dirty="0"/>
              <a:t>The example is provided for uniformity in the report.</a:t>
            </a:r>
          </a:p>
          <a:p>
            <a:pPr marL="342900" indent="-342900">
              <a:buAutoNum type="arabicParenBoth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5CC5-379D-5A40-9B34-A15783E1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</a:t>
            </a:r>
            <a:r>
              <a:rPr lang="en-US" i="1" dirty="0">
                <a:latin typeface="Georgia" panose="02040502050405020303" pitchFamily="18" charset="0"/>
              </a:rPr>
              <a:t>Dates to Remember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243BB28-AAFE-C644-A662-AB4ACEB5A2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329729"/>
            <a:ext cx="1132253" cy="1410170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EC115ED-3B62-3E45-88E4-5A8948E20192}"/>
              </a:ext>
            </a:extLst>
          </p:cNvPr>
          <p:cNvSpPr/>
          <p:nvPr/>
        </p:nvSpPr>
        <p:spPr>
          <a:xfrm>
            <a:off x="770792" y="1726084"/>
            <a:ext cx="106504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September 1, 2021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en-US" sz="2800" dirty="0"/>
              <a:t>members do not pay 2022 dues if admitted to Society on or after this date.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October 1, 2021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CASSAR Annual Dues Campaign begins.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November 1, 2021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reinstatements or transfers held until 2022.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December 15, 2021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Cut-off date for Annual Member Dues.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January 1, 2022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CASSAR must have a clean roster.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January 5, 2022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Chapters report membership per CASSAR  bylaws.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January 10, 2022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Chapter dues paid to CASSAR.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January 31</a:t>
            </a:r>
            <a:r>
              <a:rPr lang="en-US" sz="2800"/>
              <a:t>, 2022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Chapter Change of Officers Form due.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March 31, 2021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Chapter Annual Report due to State Secretary.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April 1, 2021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/>
              <a:t>Chapter Taxes need to be filed for year.</a:t>
            </a:r>
          </a:p>
        </p:txBody>
      </p:sp>
    </p:spTree>
    <p:extLst>
      <p:ext uri="{BB962C8B-B14F-4D97-AF65-F5344CB8AC3E}">
        <p14:creationId xmlns:p14="http://schemas.microsoft.com/office/powerpoint/2010/main" val="116591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A4CC6-D3CD-8B4D-A314-0C5DA99A9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</a:t>
            </a:r>
            <a:r>
              <a:rPr lang="en-US" b="1" dirty="0"/>
              <a:t>Why These Dates?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01E8B-B18D-344F-9CFD-C439538C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December 15</a:t>
            </a:r>
            <a:r>
              <a:rPr lang="en-US" b="1" baseline="30000" dirty="0"/>
              <a:t>th</a:t>
            </a:r>
            <a:r>
              <a:rPr lang="en-US" dirty="0"/>
              <a:t> and </a:t>
            </a:r>
            <a:r>
              <a:rPr lang="en-US" b="1" dirty="0"/>
              <a:t>January 5</a:t>
            </a:r>
            <a:r>
              <a:rPr lang="en-US" b="1" baseline="30000" dirty="0"/>
              <a:t>th</a:t>
            </a:r>
            <a:r>
              <a:rPr lang="en-US" dirty="0"/>
              <a:t> are set by the </a:t>
            </a:r>
            <a:r>
              <a:rPr lang="en-US" b="1" dirty="0"/>
              <a:t>California Society bylaws</a:t>
            </a:r>
            <a:r>
              <a:rPr lang="en-US" dirty="0"/>
              <a:t> to provide sufficient time to prepare the California Society Membership and Financial Reconciliation Report that must be submitted to the National Society by the last working day in January.</a:t>
            </a:r>
          </a:p>
          <a:p>
            <a:pPr marL="0" indent="0">
              <a:buNone/>
            </a:pPr>
            <a:r>
              <a:rPr lang="en-US" b="1" u="sng" dirty="0"/>
              <a:t>NOTE: </a:t>
            </a:r>
            <a:r>
              <a:rPr lang="en-US" dirty="0"/>
              <a:t>Transaction are not processed until the National Reconciliation Report is complete.</a:t>
            </a:r>
          </a:p>
          <a:p>
            <a:pPr marL="0" indent="0" algn="ctr">
              <a:buNone/>
            </a:pPr>
            <a:r>
              <a:rPr lang="en-US" b="1" dirty="0"/>
              <a:t>In 2022 the National Reconciliation Report must be filed by </a:t>
            </a:r>
          </a:p>
          <a:p>
            <a:pPr marL="0" indent="0" algn="just">
              <a:buNone/>
            </a:pPr>
            <a:r>
              <a:rPr lang="en-US" b="1" dirty="0"/>
              <a:t>          January 31, 2022 per NSSAR bylaws.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D978DB-E5CF-C649-AAD1-A7C5AD4471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70" y="230188"/>
            <a:ext cx="1801363" cy="1460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941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A96E-E0BD-CB42-93AA-30756CE9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Life Members</a:t>
            </a:r>
            <a:r>
              <a:rPr lang="en-US" sz="4400" b="1" dirty="0"/>
              <a:t> 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en-US" b="1" dirty="0"/>
              <a:t>our Types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2CC07-2F72-3043-80EA-C636CFE9F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Life members continued to cause an issue in 2021 and they were one of the largest sources of errors.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dirty="0"/>
              <a:t>California Life Member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/>
              <a:t>Old Program</a:t>
            </a:r>
          </a:p>
          <a:p>
            <a:r>
              <a:rPr lang="en-US" sz="3600" dirty="0"/>
              <a:t>California Life Member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/>
              <a:t>New Program</a:t>
            </a:r>
          </a:p>
          <a:p>
            <a:r>
              <a:rPr lang="en-US" sz="3600" dirty="0"/>
              <a:t>NSSAR Life Member</a:t>
            </a:r>
          </a:p>
          <a:p>
            <a:r>
              <a:rPr lang="en-US" sz="3600" dirty="0"/>
              <a:t>Emeritus Member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365A39-09CC-9D48-B953-18D1D1B5C2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906" y="365125"/>
            <a:ext cx="1715784" cy="13255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120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E6A91-1FFE-F54D-9668-63528B04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</a:t>
            </a:r>
            <a:r>
              <a:rPr lang="en-US" b="1" dirty="0"/>
              <a:t>Emeritus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28CDB-127A-0B4A-BF26-FF287D9F2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Emeritus</a:t>
            </a:r>
            <a:r>
              <a:rPr lang="en-US" sz="2800" b="1" dirty="0"/>
              <a:t> </a:t>
            </a:r>
            <a:r>
              <a:rPr lang="en-US" b="1" dirty="0"/>
              <a:t>Lifetime Member</a:t>
            </a:r>
            <a:r>
              <a:rPr lang="en-US" dirty="0"/>
              <a:t> is a member that has 50 years of paying dues to the Sons of the American Revolution. Emeritus status is based on the number of TOTAL years of Active membership of a member. They do NOT have to be continuous. </a:t>
            </a:r>
          </a:p>
          <a:p>
            <a:pPr marL="0" indent="0">
              <a:buNone/>
            </a:pPr>
            <a:r>
              <a:rPr lang="en-US" dirty="0"/>
              <a:t>The California Society must apply to have a member placed into the Emeritus Life Program. </a:t>
            </a:r>
          </a:p>
          <a:p>
            <a:pPr marL="0" indent="0">
              <a:buNone/>
            </a:pPr>
            <a:r>
              <a:rPr lang="en-US" dirty="0"/>
              <a:t>We need to see if we have any members that are eligible to Emeritus Life members so that we can change their status in the society.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C2F585-B134-A745-96EB-039B7AC2D39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370768"/>
            <a:ext cx="1453662" cy="1141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81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65DB7-FA3D-E749-8476-A8BE8287D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</a:t>
            </a:r>
            <a:r>
              <a:rPr lang="en-US" b="1" dirty="0"/>
              <a:t>Memorial Members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E91310-B607-9F4F-99DF-565A186997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482505" cy="132556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5CD9AC-4CB9-D74D-BA51-C431AB7C58CA}"/>
              </a:ext>
            </a:extLst>
          </p:cNvPr>
          <p:cNvSpPr/>
          <p:nvPr/>
        </p:nvSpPr>
        <p:spPr>
          <a:xfrm>
            <a:off x="838200" y="2004646"/>
            <a:ext cx="106973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Some Chapters have submitted new member applications this past year and in previous years to have members parents or grandparent be admitted as a Memorial Member of the  National Society.</a:t>
            </a:r>
          </a:p>
          <a:p>
            <a:endParaRPr lang="en-US" sz="3600" dirty="0"/>
          </a:p>
          <a:p>
            <a:r>
              <a:rPr lang="en-US" sz="3600" dirty="0"/>
              <a:t>A Memorial Member is not an active member of the society, however the chapters need to keep track of their Memorial Members.</a:t>
            </a:r>
          </a:p>
        </p:txBody>
      </p:sp>
    </p:spTree>
    <p:extLst>
      <p:ext uri="{BB962C8B-B14F-4D97-AF65-F5344CB8AC3E}">
        <p14:creationId xmlns:p14="http://schemas.microsoft.com/office/powerpoint/2010/main" val="320695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0932-96EF-ED46-A0DD-BDED58971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</a:t>
            </a:r>
            <a:r>
              <a:rPr lang="en-US" b="1" dirty="0"/>
              <a:t>Chapter Rosters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C32D17-1205-0B41-899D-F40728FD1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2556"/>
            <a:ext cx="3100754" cy="143817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FD5645-9A8D-294A-8724-0086D70F0550}"/>
              </a:ext>
            </a:extLst>
          </p:cNvPr>
          <p:cNvSpPr/>
          <p:nvPr/>
        </p:nvSpPr>
        <p:spPr>
          <a:xfrm>
            <a:off x="1101969" y="1923257"/>
            <a:ext cx="9988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Chapters are required to submit a current year membership roster annually to CASSAR, this is done with the Reconciliation Report.</a:t>
            </a:r>
          </a:p>
          <a:p>
            <a:endParaRPr lang="en-US" sz="3600" dirty="0"/>
          </a:p>
          <a:p>
            <a:r>
              <a:rPr lang="en-US" sz="3600" dirty="0"/>
              <a:t>Chapters need to keep accurate information on their membership.</a:t>
            </a:r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8716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A37CB-DC57-1A4A-89FF-3329E6FD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</a:t>
            </a:r>
            <a:r>
              <a:rPr lang="en-US" b="1" dirty="0"/>
              <a:t>Junior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5D8E6-87A7-B540-80B4-7CE4586F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junior member is 18 on January 1</a:t>
            </a:r>
            <a:r>
              <a:rPr lang="en-US" baseline="30000" dirty="0"/>
              <a:t>st</a:t>
            </a:r>
            <a:r>
              <a:rPr lang="en-US" dirty="0"/>
              <a:t> of 2022 then he becomes a Regular member and dues need to be collected as a Regular member.</a:t>
            </a:r>
          </a:p>
          <a:p>
            <a:endParaRPr lang="en-US" dirty="0"/>
          </a:p>
          <a:p>
            <a:r>
              <a:rPr lang="en-US" dirty="0"/>
              <a:t>In 2021 the Society lost 1/4 of its Junior members.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3118E-CE03-1346-8F9A-7FFE251A89A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18" y="365124"/>
            <a:ext cx="1780815" cy="1325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420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3BEC-3D87-6046-A3EC-BEE89B8C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</a:t>
            </a:r>
            <a:r>
              <a:rPr lang="en-US" b="1" dirty="0"/>
              <a:t>Deceased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175FA-A2CD-FA40-A006-282A95AAB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have members that pass away during the year, our organization is an aging organization.</a:t>
            </a:r>
          </a:p>
          <a:p>
            <a:r>
              <a:rPr lang="en-US" dirty="0"/>
              <a:t>There were almost twice as many deceased members than were reported on the Reconciliation Reports. This creates issues for the chapters membership and for the society.</a:t>
            </a:r>
          </a:p>
          <a:p>
            <a:r>
              <a:rPr lang="en-US" dirty="0"/>
              <a:t>Deceased Members have to be reported to California Society State Secretary so the proper paperwork can be filed.</a:t>
            </a:r>
          </a:p>
          <a:p>
            <a:r>
              <a:rPr lang="en-US" dirty="0"/>
              <a:t>This is also a “drop” of $55 on the annual Reconciliation Report for the chapters when reported correctly.</a:t>
            </a:r>
          </a:p>
          <a:p>
            <a:endParaRPr lang="en-US" i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aseline="30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8338BE-49CA-F647-992E-873DF14AC0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0676"/>
            <a:ext cx="1740613" cy="14209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33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1010</Words>
  <Application>Microsoft Macintosh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Baloo</vt:lpstr>
      <vt:lpstr>Calibri</vt:lpstr>
      <vt:lpstr>Calibri Light</vt:lpstr>
      <vt:lpstr>Georgia</vt:lpstr>
      <vt:lpstr>Office Theme</vt:lpstr>
      <vt:lpstr>Open Forum February 17, 2021</vt:lpstr>
      <vt:lpstr>                     Dates to Remember</vt:lpstr>
      <vt:lpstr>                    Why These Dates?</vt:lpstr>
      <vt:lpstr>Life Members — Four Types </vt:lpstr>
      <vt:lpstr>             Emeritus Members</vt:lpstr>
      <vt:lpstr>     Memorial Members</vt:lpstr>
      <vt:lpstr>                          Chapter Rosters</vt:lpstr>
      <vt:lpstr>                  Junior Members</vt:lpstr>
      <vt:lpstr>                   Deceased Members</vt:lpstr>
      <vt:lpstr>Wrapping Up </vt:lpstr>
      <vt:lpstr>Wrapping Up </vt:lpstr>
      <vt:lpstr>                               Annual Report                </vt:lpstr>
      <vt:lpstr>             Elements of Chapter Annual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Forum Dues Campaign and Member Reconciliation</dc:title>
  <dc:creator>Frederick Schuster</dc:creator>
  <cp:lastModifiedBy>Frederick Schuster</cp:lastModifiedBy>
  <cp:revision>55</cp:revision>
  <dcterms:created xsi:type="dcterms:W3CDTF">2020-09-02T15:14:39Z</dcterms:created>
  <dcterms:modified xsi:type="dcterms:W3CDTF">2021-02-18T02:11:42Z</dcterms:modified>
</cp:coreProperties>
</file>