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74" r:id="rId7"/>
    <p:sldId id="281" r:id="rId8"/>
    <p:sldId id="282" r:id="rId9"/>
    <p:sldId id="283" r:id="rId10"/>
    <p:sldId id="257" r:id="rId11"/>
    <p:sldId id="271" r:id="rId12"/>
    <p:sldId id="272" r:id="rId13"/>
    <p:sldId id="273" r:id="rId14"/>
    <p:sldId id="284" r:id="rId15"/>
    <p:sldId id="285" r:id="rId16"/>
    <p:sldId id="286" r:id="rId17"/>
    <p:sldId id="287" r:id="rId18"/>
    <p:sldId id="288" r:id="rId19"/>
    <p:sldId id="289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49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D802-AAB5-C541-BA13-7F70A5C8B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A2E57-895A-5249-B1A1-1CB86AD6D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0615E-3061-8A43-A046-96271E20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51ED4-E37E-1642-8087-577350E5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A7D15-4476-4A42-94F1-ED2263B0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1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124A-1077-A54E-AC03-5AE3095A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D7714-01CB-454A-81CB-F45AF3734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117A0-4157-204D-ADDA-ABAF43B8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8BCD6-09E8-BD48-BC92-6FEB74EB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2281F-5506-8E40-835E-5A9F8DD4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A45EA-7A78-FF40-A27A-01E37FD9C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EA2BD-2C85-A344-8CF5-46D52DA7D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3FC1C-ACE5-1444-A433-8789733E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1B46-718B-A647-B9D6-EABB01E0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6D5AD-3B09-A34B-8A7B-A7F41D6C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A006-022E-E64C-94D7-FA99A47C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F6A1-2C08-8B44-A3E3-BE303AB11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368C-9070-C64E-8620-E8A5DD9D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860CD-6228-9144-BCF5-568CB3EE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17245-1FED-7644-9DCE-6F93F7EC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0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46979-52FE-CB45-A2E7-28DFB1DD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B7473-0CB7-C749-B84C-8B2E33881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5A1A1-C02B-2743-B61E-9C58D331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099B2-C194-8143-8AC5-7C7EB503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63B5A-8582-1249-A83F-80F325454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6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C750-AD3D-F941-B677-3606B775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D1DAA-0C5E-F64A-A6EA-BED620576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49C06-2317-F145-AB08-C45A4564D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7D86-A968-3247-9F4F-5F3D633E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3A169-5365-0649-90EE-4CD5CD01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55134-D3AE-7341-A9F7-6AC8877C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F4FD-4A50-D541-85F0-51745C2A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35CFA-E351-654A-A393-131C5063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7316C-C788-B240-A928-C122D3D12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A3D2B-3113-0244-8B84-D05D05EB2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BB322-BDDC-A849-9DD5-7B69BA824A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568D1-C87C-9548-9D85-8F2BAABA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7E681F-54E2-A44F-A2FF-76255EB3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FA23C-CBCD-364D-B8EB-090D8B75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3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E816-B1F6-1448-9E09-CCA15226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C3FAA-1166-084E-A878-6518A247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0AAF6-25AD-504E-8F67-7E64751E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CB046-B7CE-0741-B6FA-AF925825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5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FC9E7-641B-2B4D-AE1F-1EB6F2098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5EF5AE-CBB8-E04E-9922-2D4EB604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C1422-0A61-8A4B-B711-3008C85D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EC36-C49E-6F46-B76C-A62348D8B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C11DB-9D7D-5A4D-850F-98E03033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299AD-FC27-1B4F-B056-84AE76406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47BD3-0A78-7D4D-A089-799B2A81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72018-BF8F-CB44-82BD-3A31245D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DD7DF-4D1C-D94F-B5E2-3CC8468A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BF6F-B67A-FD4F-9F08-D9736007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701C4-7943-ED42-B1BD-9D22F9682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7BEB9-980C-434F-AEB5-E4D0CA4A4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377B5-77C1-4543-8851-F7859911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C3062-F6F2-0543-9A50-1C65C287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19CE8-1337-F449-BA28-65956E4D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3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4D89B-D33F-B144-BB90-233BD8B7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68EF-3A94-E641-973D-261C00D35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7AB0B-786D-1D4B-A5B1-A30D3216B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C651-D42A-504C-84D4-8C96E258FA3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BD8A0-C726-6B4C-8CD3-F71224CD6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93FBB-FD84-8645-8B60-B108581D0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6261-7166-DB40-BD4A-26E3D693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3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Document.doc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lukaszad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8D187-46A8-7C4A-A191-F7D2AB0B8C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69" y="465585"/>
            <a:ext cx="5185610" cy="433136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BEF0E-08A1-8240-93D8-40D07EF568C9}"/>
              </a:ext>
            </a:extLst>
          </p:cNvPr>
          <p:cNvSpPr txBox="1"/>
          <p:nvPr/>
        </p:nvSpPr>
        <p:spPr>
          <a:xfrm>
            <a:off x="2045369" y="4680283"/>
            <a:ext cx="7808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loo" panose="03080902040302020200" pitchFamily="66" charset="77"/>
                <a:cs typeface="Baloo" panose="03080902040302020200" pitchFamily="66" charset="77"/>
              </a:rPr>
              <a:t>California Society </a:t>
            </a:r>
          </a:p>
          <a:p>
            <a:pPr algn="ctr"/>
            <a:r>
              <a:rPr lang="en-US" sz="2800" dirty="0">
                <a:latin typeface="Baloo" panose="03080902040302020200" pitchFamily="66" charset="77"/>
                <a:cs typeface="Baloo" panose="03080902040302020200" pitchFamily="66" charset="77"/>
              </a:rPr>
              <a:t>Secretary Forum</a:t>
            </a:r>
          </a:p>
          <a:p>
            <a:pPr algn="ctr"/>
            <a:r>
              <a:rPr lang="en-US" sz="2800" dirty="0">
                <a:latin typeface="Baloo" panose="03080902040302020200" pitchFamily="66" charset="77"/>
                <a:cs typeface="Baloo" panose="03080902040302020200" pitchFamily="66" charset="77"/>
              </a:rPr>
              <a:t>Transfers, Dual Members, &amp; Reinstatements</a:t>
            </a:r>
          </a:p>
          <a:p>
            <a:pPr algn="ctr"/>
            <a:r>
              <a:rPr lang="en-US" sz="2800">
                <a:latin typeface="Baloo" panose="03080902040302020200" pitchFamily="66" charset="77"/>
                <a:cs typeface="Baloo" panose="03080902040302020200" pitchFamily="66" charset="77"/>
              </a:rPr>
              <a:t>January 20, 2021</a:t>
            </a:r>
            <a:endParaRPr lang="en-US" sz="2800" dirty="0"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169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sz="2400" dirty="0"/>
              <a:t>Where do I </a:t>
            </a:r>
            <a:br>
              <a:rPr lang="en-US" sz="2400" dirty="0"/>
            </a:br>
            <a:r>
              <a:rPr lang="en-US" sz="2400" dirty="0"/>
              <a:t>            Find  </a:t>
            </a:r>
            <a:br>
              <a:rPr lang="en-US" sz="2400" dirty="0"/>
            </a:br>
            <a:r>
              <a:rPr lang="en-US" sz="2400" dirty="0"/>
              <a:t>                            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76F8915-24B2-E340-81FE-85F1DB509C0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88DF2-01A9-4D4F-A5D2-F2D587456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882" y="1832575"/>
            <a:ext cx="3932237" cy="3811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000" b="1" dirty="0">
                <a:latin typeface="Georgia" panose="02040502050405020303" pitchFamily="18" charset="0"/>
              </a:rPr>
              <a:t>Log into the National Web Site.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On the left side of the Blue Bar is a tab “Quick Links”.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A drop down Box will appear..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There will be a tab, Members Info (Yellow), hit this tab.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486401" y="883403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7AB4-82FF-E140-AFB5-549858FC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968" y="958128"/>
            <a:ext cx="6894507" cy="5016469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8978AD-244E-4848-8E75-8D5E85F1F04B}"/>
              </a:ext>
            </a:extLst>
          </p:cNvPr>
          <p:cNvSpPr/>
          <p:nvPr/>
        </p:nvSpPr>
        <p:spPr>
          <a:xfrm>
            <a:off x="2135188" y="620394"/>
            <a:ext cx="1592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Baloo" panose="03080902040302020200" pitchFamily="66" charset="77"/>
                <a:cs typeface="Baloo" panose="03080902040302020200" pitchFamily="66" charset="77"/>
              </a:rPr>
              <a:t>How do I Log into the National Data Base?</a:t>
            </a:r>
            <a:endParaRPr lang="en-US" dirty="0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B58C10B5-09B9-AA4A-82B8-0356F5914C38}"/>
              </a:ext>
            </a:extLst>
          </p:cNvPr>
          <p:cNvSpPr/>
          <p:nvPr/>
        </p:nvSpPr>
        <p:spPr>
          <a:xfrm>
            <a:off x="11220242" y="1591204"/>
            <a:ext cx="208968" cy="1617829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7F0B3D1-8F5E-2744-BD1C-1E2BDA138257}"/>
              </a:ext>
            </a:extLst>
          </p:cNvPr>
          <p:cNvSpPr/>
          <p:nvPr/>
        </p:nvSpPr>
        <p:spPr>
          <a:xfrm>
            <a:off x="7511970" y="1983916"/>
            <a:ext cx="484632" cy="1777855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7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9885"/>
            <a:ext cx="3932237" cy="12989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            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       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         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     How do I 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Find 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   the Member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I             Information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486401" y="883403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89F44F-9641-4942-8A47-6646A012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643573"/>
            <a:ext cx="7113281" cy="5141726"/>
          </a:xfrm>
          <a:prstGeom prst="rect">
            <a:avLst/>
          </a:prstGeom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B37C148B-2EC8-B24C-AB49-6F8AA2587360}"/>
              </a:ext>
            </a:extLst>
          </p:cNvPr>
          <p:cNvSpPr/>
          <p:nvPr/>
        </p:nvSpPr>
        <p:spPr>
          <a:xfrm flipH="1">
            <a:off x="8309442" y="2048379"/>
            <a:ext cx="173715" cy="116605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B4C7DC-720E-4547-B9C6-DDA383D0E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Georgia" panose="02040502050405020303" pitchFamily="18" charset="0"/>
              </a:rPr>
              <a:t>The Member’s Info (Yellow) tab will take you to the National Data Base, old system.</a:t>
            </a:r>
          </a:p>
          <a:p>
            <a:r>
              <a:rPr lang="en-US" sz="1800" b="1" dirty="0">
                <a:latin typeface="Georgia" panose="02040502050405020303" pitchFamily="18" charset="0"/>
              </a:rPr>
              <a:t>The Yellow Data Base is where all of the current members information is being stored and the Chapter Secretary and Chapter Presidents have access to information in the data base. </a:t>
            </a:r>
          </a:p>
        </p:txBody>
      </p:sp>
    </p:spTree>
    <p:extLst>
      <p:ext uri="{BB962C8B-B14F-4D97-AF65-F5344CB8AC3E}">
        <p14:creationId xmlns:p14="http://schemas.microsoft.com/office/powerpoint/2010/main" val="412498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3573"/>
            <a:ext cx="3932237" cy="121530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Yellow 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    Data Base        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88DF2-01A9-4D4F-A5D2-F2D587456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24264"/>
            <a:ext cx="3932237" cy="4244724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Log into the National Web Site.</a:t>
            </a:r>
          </a:p>
          <a:p>
            <a:r>
              <a:rPr lang="en-US" b="1" dirty="0"/>
              <a:t>At the top of the page is a White Tool Bar.</a:t>
            </a:r>
          </a:p>
          <a:p>
            <a:r>
              <a:rPr lang="en-US" b="1" dirty="0"/>
              <a:t>Look For the “Members” tab.</a:t>
            </a:r>
          </a:p>
          <a:p>
            <a:r>
              <a:rPr lang="en-US" b="1" dirty="0"/>
              <a:t>There will be drop down, go to ”Forms &amp; Manuals.”</a:t>
            </a:r>
          </a:p>
          <a:p>
            <a:r>
              <a:rPr lang="en-US" b="1" dirty="0"/>
              <a:t>Scroll down to the middle of the Forms to the the “Organizational Forms” section.</a:t>
            </a:r>
          </a:p>
          <a:p>
            <a:r>
              <a:rPr lang="en-US" b="1" dirty="0"/>
              <a:t>In this section you will find most of the forms that are used by the chapter secretary in a PDF printable format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486401" y="883403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BA9309-A67C-604B-BC9F-10FC7437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00" y="883403"/>
            <a:ext cx="7178513" cy="51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32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3573"/>
            <a:ext cx="3932237" cy="121530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Using the 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   Data Base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565353" y="828306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D8B75-056F-DC47-8AA1-00695EE3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780" y="454074"/>
            <a:ext cx="7171020" cy="577799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55DB593E-B3FF-064D-A189-433765A90562}"/>
              </a:ext>
            </a:extLst>
          </p:cNvPr>
          <p:cNvSpPr/>
          <p:nvPr/>
        </p:nvSpPr>
        <p:spPr>
          <a:xfrm>
            <a:off x="6540500" y="1712161"/>
            <a:ext cx="304799" cy="4769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753066-F533-7542-B642-A6921AAAE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Type in the Members name.</a:t>
            </a:r>
          </a:p>
          <a:p>
            <a:r>
              <a:rPr lang="en-US" dirty="0"/>
              <a:t>Hit the search tab.</a:t>
            </a:r>
          </a:p>
          <a:p>
            <a:r>
              <a:rPr lang="en-US" dirty="0"/>
              <a:t>There is a set of arrows which will when hit will show all the names of the members with the last name typed into the box.</a:t>
            </a:r>
          </a:p>
          <a:p>
            <a:endParaRPr lang="en-US" dirty="0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8E1CDF15-72C3-F249-A663-98F3B84D023F}"/>
              </a:ext>
            </a:extLst>
          </p:cNvPr>
          <p:cNvSpPr/>
          <p:nvPr/>
        </p:nvSpPr>
        <p:spPr>
          <a:xfrm>
            <a:off x="8096890" y="1669381"/>
            <a:ext cx="304799" cy="4769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7762E125-5AF1-454A-B411-A2BDE6CE97E2}"/>
              </a:ext>
            </a:extLst>
          </p:cNvPr>
          <p:cNvSpPr/>
          <p:nvPr/>
        </p:nvSpPr>
        <p:spPr>
          <a:xfrm>
            <a:off x="8024451" y="2408566"/>
            <a:ext cx="978408" cy="27865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8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3573"/>
            <a:ext cx="3932237" cy="121530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Using the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Data Base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565353" y="828306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753066-F533-7542-B642-A6921AAAE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 the drop down box find the correct members name and double click.</a:t>
            </a:r>
          </a:p>
          <a:p>
            <a:r>
              <a:rPr lang="en-US" dirty="0"/>
              <a:t>The members information will show in the in the boxes under the light green bar Member Info.</a:t>
            </a:r>
          </a:p>
          <a:p>
            <a:r>
              <a:rPr lang="en-US" dirty="0"/>
              <a:t>This is where you can find most of the information about the member.</a:t>
            </a:r>
          </a:p>
          <a:p>
            <a:r>
              <a:rPr lang="en-US" dirty="0"/>
              <a:t>You can change his address, phone number, wife, E-mail, and degree information.</a:t>
            </a:r>
          </a:p>
          <a:p>
            <a:r>
              <a:rPr lang="en-US" dirty="0"/>
              <a:t>In this section you can also see the Status of the member.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639CB7-DAE5-C541-8983-17FEC773F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142" y="666339"/>
            <a:ext cx="6753607" cy="5460773"/>
          </a:xfrm>
          <a:prstGeom prst="rect">
            <a:avLst/>
          </a:prstGeom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FB398061-4D09-F542-B6B7-F1806B348B8D}"/>
              </a:ext>
            </a:extLst>
          </p:cNvPr>
          <p:cNvSpPr/>
          <p:nvPr/>
        </p:nvSpPr>
        <p:spPr>
          <a:xfrm>
            <a:off x="8251902" y="2653990"/>
            <a:ext cx="892098" cy="11151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58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3573"/>
            <a:ext cx="3932237" cy="121530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Using the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Data Base</a:t>
            </a:r>
            <a:b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2400" b="1" dirty="0">
                <a:latin typeface="Baloo" panose="03080902040302020200" pitchFamily="66" charset="77"/>
                <a:cs typeface="Baloo" panose="03080902040302020200" pitchFamily="66" charset="77"/>
              </a:rPr>
              <a:t>     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565353" y="828306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753066-F533-7542-B642-A6921AAAE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Status Box will show when the member was approved, and the chapter he was a member of when he became a member.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A03DE0-0FB1-2942-A3E8-7EA42B9B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328046"/>
            <a:ext cx="7298646" cy="6201907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392A8401-2605-BC47-ACCD-8129EE122268}"/>
              </a:ext>
            </a:extLst>
          </p:cNvPr>
          <p:cNvSpPr/>
          <p:nvPr/>
        </p:nvSpPr>
        <p:spPr>
          <a:xfrm flipH="1">
            <a:off x="6287678" y="3428999"/>
            <a:ext cx="245097" cy="5396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4978DDD-3252-5B47-9CD4-687F6FC4DA68}"/>
              </a:ext>
            </a:extLst>
          </p:cNvPr>
          <p:cNvSpPr/>
          <p:nvPr/>
        </p:nvSpPr>
        <p:spPr>
          <a:xfrm flipH="1">
            <a:off x="9673472" y="3423509"/>
            <a:ext cx="245097" cy="5396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5745F08-4A62-3B4E-A999-FABB76FBCF9C}"/>
              </a:ext>
            </a:extLst>
          </p:cNvPr>
          <p:cNvSpPr/>
          <p:nvPr/>
        </p:nvSpPr>
        <p:spPr>
          <a:xfrm>
            <a:off x="5347075" y="3423509"/>
            <a:ext cx="245098" cy="5396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9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3573"/>
            <a:ext cx="3932237" cy="12153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Georgia" panose="02040502050405020303" pitchFamily="18" charset="0"/>
              </a:rPr>
              <a:t>Awards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and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 Medals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Project</a:t>
            </a:r>
            <a:endParaRPr lang="en-US" sz="2400" b="1" dirty="0">
              <a:latin typeface="Georgia" panose="02040502050405020303" pitchFamily="18" charset="0"/>
              <a:cs typeface="Baloo" panose="03080902040302020200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565353" y="828306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753066-F533-7542-B642-A6921AAAE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 CASSAR is taking on a project to update the Awards section of the Yellow Data Base.</a:t>
            </a:r>
          </a:p>
          <a:p>
            <a:r>
              <a:rPr lang="en-US" dirty="0"/>
              <a:t>Each Chapter Secretary will be asked to send to the CASSAR Secretary the list of Active Members their awards and medals.</a:t>
            </a:r>
          </a:p>
          <a:p>
            <a:r>
              <a:rPr lang="en-US" dirty="0"/>
              <a:t>The CASSAR Secretary and the CASSAR Awards and Medals Chairman will enter all of this information into the National Data Base.</a:t>
            </a:r>
          </a:p>
          <a:p>
            <a:r>
              <a:rPr lang="en-US" dirty="0"/>
              <a:t>WHY?</a:t>
            </a:r>
          </a:p>
          <a:p>
            <a:r>
              <a:rPr lang="en-US" dirty="0"/>
              <a:t>This information is useful to the chapter presidents when deciding who should receive a Medal or an Award.</a:t>
            </a:r>
          </a:p>
          <a:p>
            <a:r>
              <a:rPr lang="en-US" dirty="0"/>
              <a:t>This may be you.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BEBA6A-F097-C840-851E-9B0326812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800176"/>
            <a:ext cx="5476798" cy="4858794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F785BC32-F883-8F4D-A803-D88670EFC618}"/>
              </a:ext>
            </a:extLst>
          </p:cNvPr>
          <p:cNvSpPr/>
          <p:nvPr/>
        </p:nvSpPr>
        <p:spPr>
          <a:xfrm>
            <a:off x="6986426" y="3267182"/>
            <a:ext cx="320246" cy="6446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93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4075"/>
            <a:ext cx="3932237" cy="1404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Georgia" panose="02040502050405020303" pitchFamily="18" charset="0"/>
              </a:rPr>
              <a:t>Other 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Useful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  Information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</a:t>
            </a:r>
            <a:endParaRPr lang="en-US" sz="2400" b="1" dirty="0">
              <a:latin typeface="Georgia" panose="02040502050405020303" pitchFamily="18" charset="0"/>
              <a:cs typeface="Baloo" panose="03080902040302020200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565353" y="828306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753066-F533-7542-B642-A6921AAAE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When you are in the Yellow Data Base, you can run different types of reports.</a:t>
            </a:r>
          </a:p>
          <a:p>
            <a:r>
              <a:rPr lang="en-US" dirty="0"/>
              <a:t>Address Labels </a:t>
            </a:r>
          </a:p>
          <a:p>
            <a:r>
              <a:rPr lang="en-US" dirty="0"/>
              <a:t>Chapter Current Roster by date</a:t>
            </a:r>
          </a:p>
          <a:p>
            <a:r>
              <a:rPr lang="en-US" dirty="0"/>
              <a:t>Can Export your Roster in Excel format</a:t>
            </a:r>
          </a:p>
          <a:p>
            <a:r>
              <a:rPr lang="en-US" dirty="0"/>
              <a:t>Run a Reconciliation Report of:</a:t>
            </a:r>
          </a:p>
          <a:p>
            <a:r>
              <a:rPr lang="en-US" dirty="0"/>
              <a:t>	New Members</a:t>
            </a:r>
          </a:p>
          <a:p>
            <a:r>
              <a:rPr lang="en-US" dirty="0"/>
              <a:t>	Deceased Members</a:t>
            </a:r>
          </a:p>
          <a:p>
            <a:r>
              <a:rPr lang="en-US" dirty="0"/>
              <a:t>	Transfers</a:t>
            </a:r>
          </a:p>
          <a:p>
            <a:r>
              <a:rPr lang="en-US" dirty="0"/>
              <a:t>	Junior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AC3C7-4D40-6E45-BE64-902108B68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22" y="594495"/>
            <a:ext cx="5140545" cy="5368247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57903106-7D34-C948-854D-F961AA673207}"/>
              </a:ext>
            </a:extLst>
          </p:cNvPr>
          <p:cNvSpPr/>
          <p:nvPr/>
        </p:nvSpPr>
        <p:spPr>
          <a:xfrm>
            <a:off x="9197788" y="220531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74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4075"/>
            <a:ext cx="3932237" cy="1404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Georgia" panose="02040502050405020303" pitchFamily="18" charset="0"/>
              </a:rPr>
              <a:t>Year  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End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Reports  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</a:t>
            </a:r>
            <a:endParaRPr lang="en-US" sz="2400" b="1" dirty="0">
              <a:latin typeface="Georgia" panose="02040502050405020303" pitchFamily="18" charset="0"/>
              <a:cs typeface="Baloo" panose="03080902040302020200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5565353" y="828306"/>
            <a:ext cx="5993512" cy="438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753066-F533-7542-B642-A6921AAAE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CASSAR bylaws and Article of Incorporation have specific information which must be reported each year to the CASSAR governing board.</a:t>
            </a:r>
          </a:p>
          <a:p>
            <a:r>
              <a:rPr lang="en-US" dirty="0"/>
              <a:t>The CASSAR Secretary has published an example of a Chapter Year End Annual Report which has all of the information which needs to be reported to the state. </a:t>
            </a:r>
          </a:p>
          <a:p>
            <a:r>
              <a:rPr lang="en-US" dirty="0"/>
              <a:t>The reports need to be submitted to the CASSAR between March 1</a:t>
            </a:r>
            <a:r>
              <a:rPr lang="en-US" baseline="30000" dirty="0"/>
              <a:t>st</a:t>
            </a:r>
            <a:r>
              <a:rPr lang="en-US" dirty="0"/>
              <a:t> and March 15</a:t>
            </a:r>
            <a:r>
              <a:rPr lang="en-US" baseline="30000" dirty="0"/>
              <a:t>th</a:t>
            </a:r>
            <a:r>
              <a:rPr lang="en-US" dirty="0"/>
              <a:t> of each year. </a:t>
            </a:r>
          </a:p>
          <a:p>
            <a:r>
              <a:rPr lang="en-US" dirty="0"/>
              <a:t>The reports need to include the Tax Information for the Chapters.</a:t>
            </a:r>
          </a:p>
          <a:p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9B56C85-614A-8A42-897D-2E14A3187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999784"/>
              </p:ext>
            </p:extLst>
          </p:nvPr>
        </p:nvGraphicFramePr>
        <p:xfrm>
          <a:off x="5326829" y="454074"/>
          <a:ext cx="4423345" cy="60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Document" r:id="rId4" imgW="5943600" imgH="8089900" progId="Word.Document.12">
                  <p:embed/>
                </p:oleObj>
              </mc:Choice>
              <mc:Fallback>
                <p:oleObj name="Document" r:id="rId4" imgW="5943600" imgH="808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6829" y="454074"/>
                        <a:ext cx="4423345" cy="60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7722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7586-418B-1949-B59B-B5900D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4075"/>
            <a:ext cx="3932237" cy="1404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             </a:t>
            </a:r>
            <a:r>
              <a:rPr lang="en-US" sz="2400" b="1" dirty="0">
                <a:latin typeface="Georgia" panose="02040502050405020303" pitchFamily="18" charset="0"/>
              </a:rPr>
              <a:t>  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 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           </a:t>
            </a:r>
            <a:endParaRPr lang="en-US" sz="2400" b="1" dirty="0">
              <a:latin typeface="Georgia" panose="02040502050405020303" pitchFamily="18" charset="0"/>
              <a:cs typeface="Baloo" panose="03080902040302020200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53C7-6A8C-E744-8D0A-9D14FCB56E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4074"/>
            <a:ext cx="1441166" cy="121530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48118-4B44-6A41-A124-57E2F2DE766A}"/>
              </a:ext>
            </a:extLst>
          </p:cNvPr>
          <p:cNvSpPr txBox="1"/>
          <p:nvPr/>
        </p:nvSpPr>
        <p:spPr>
          <a:xfrm>
            <a:off x="4772025" y="787951"/>
            <a:ext cx="5450762" cy="40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753066-F533-7542-B642-A6921AAAE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67899"/>
            <a:ext cx="3932237" cy="44717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CASSAR bylaws and Article of Incorporation require that each chapter file their taxes.</a:t>
            </a:r>
          </a:p>
          <a:p>
            <a:r>
              <a:rPr lang="en-US" dirty="0"/>
              <a:t>The bylaws require that the chapters report in their annual report that the taxes were filed.</a:t>
            </a:r>
          </a:p>
          <a:p>
            <a:r>
              <a:rPr lang="en-US" dirty="0"/>
              <a:t>Each chapter must submit a copy of the tax forms with the CASSAR Compliance Officer, Luke </a:t>
            </a:r>
            <a:r>
              <a:rPr lang="en-US" dirty="0" err="1"/>
              <a:t>Dziurzynski</a:t>
            </a:r>
            <a:r>
              <a:rPr lang="en-US" dirty="0"/>
              <a:t>; email- </a:t>
            </a:r>
            <a:r>
              <a:rPr lang="en-US" dirty="0">
                <a:hlinkClick r:id="rId3"/>
              </a:rPr>
              <a:t>lukaszad@gmail.com</a:t>
            </a:r>
            <a:endParaRPr lang="en-US" dirty="0"/>
          </a:p>
          <a:p>
            <a:r>
              <a:rPr lang="en-US" dirty="0"/>
              <a:t>There are four forms that need to be filed each year. </a:t>
            </a:r>
          </a:p>
          <a:p>
            <a:r>
              <a:rPr lang="en-US" dirty="0"/>
              <a:t>	form 990N</a:t>
            </a:r>
          </a:p>
          <a:p>
            <a:r>
              <a:rPr lang="en-US" dirty="0"/>
              <a:t>	form 199N</a:t>
            </a:r>
          </a:p>
          <a:p>
            <a:r>
              <a:rPr lang="en-US" dirty="0"/>
              <a:t>	form CT-TR-1</a:t>
            </a:r>
          </a:p>
          <a:p>
            <a:r>
              <a:rPr lang="en-US" dirty="0"/>
              <a:t>	form RRF-1</a:t>
            </a:r>
          </a:p>
          <a:p>
            <a:r>
              <a:rPr lang="en-US" dirty="0"/>
              <a:t>Each Chapter must File their Taxes every year.</a:t>
            </a:r>
          </a:p>
          <a:p>
            <a:r>
              <a:rPr lang="en-US" dirty="0"/>
              <a:t>Send Luke a copy of your e-post card of the filing.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795D1-12B9-E045-9F33-51582E0BB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389" y="518360"/>
            <a:ext cx="2500311" cy="1349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8CC3F-96C3-8548-81AD-FF18B0EDC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743" y="1523206"/>
            <a:ext cx="4383326" cy="3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1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091-2621-8A44-8767-B4FB6CF8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CF62-BF16-D64B-BFA0-60A1B42D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1510" y="1840089"/>
            <a:ext cx="6434667" cy="4028900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latin typeface="Georgia" panose="02040502050405020303" pitchFamily="18" charset="0"/>
            </a:endParaRP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Change of Managers Report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Reinstatement Letters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Thank You Notes                 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National Data Updates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Awards &amp; Medals Project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Year End Reports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Taxes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CB1E9-90C4-FC46-AB64-799ECAC1C0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7200"/>
            <a:ext cx="2501722" cy="195862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DF64E-3CC0-8747-9B31-CB2CB8353CC7}"/>
              </a:ext>
            </a:extLst>
          </p:cNvPr>
          <p:cNvSpPr txBox="1"/>
          <p:nvPr/>
        </p:nvSpPr>
        <p:spPr>
          <a:xfrm>
            <a:off x="2753474" y="686980"/>
            <a:ext cx="7496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1670531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8D187-46A8-7C4A-A191-F7D2AB0B8C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69" y="465585"/>
            <a:ext cx="5185610" cy="433136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BEF0E-08A1-8240-93D8-40D07EF568C9}"/>
              </a:ext>
            </a:extLst>
          </p:cNvPr>
          <p:cNvSpPr txBox="1"/>
          <p:nvPr/>
        </p:nvSpPr>
        <p:spPr>
          <a:xfrm>
            <a:off x="2055643" y="4711106"/>
            <a:ext cx="780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aloo" panose="03080902040302020200" pitchFamily="66" charset="77"/>
                <a:cs typeface="Baloo" panose="03080902040302020200" pitchFamily="66" charset="77"/>
              </a:rPr>
              <a:t>Questions</a:t>
            </a:r>
          </a:p>
          <a:p>
            <a:pPr algn="ctr"/>
            <a:r>
              <a:rPr lang="en-US" dirty="0">
                <a:latin typeface="Baloo" panose="03080902040302020200" pitchFamily="66" charset="77"/>
                <a:cs typeface="Baloo" panose="03080902040302020200" pitchFamily="66" charset="77"/>
              </a:rPr>
              <a:t>Call me if you help with any issues; (909) 985-7510</a:t>
            </a:r>
          </a:p>
        </p:txBody>
      </p:sp>
    </p:spTree>
    <p:extLst>
      <p:ext uri="{BB962C8B-B14F-4D97-AF65-F5344CB8AC3E}">
        <p14:creationId xmlns:p14="http://schemas.microsoft.com/office/powerpoint/2010/main" val="3052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1ACE-AA83-AA4E-A6A3-4FA5C257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CASSAR Web Page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0168F-697C-D941-BC85-86CAB0C5B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b="1" dirty="0"/>
              <a:t>Log on to the CASSAR web page.</a:t>
            </a:r>
          </a:p>
          <a:p>
            <a:r>
              <a:rPr lang="en-US" sz="2000" b="1" dirty="0"/>
              <a:t>On the Red tool bar is a tab “Members Section.”</a:t>
            </a:r>
          </a:p>
          <a:p>
            <a:r>
              <a:rPr lang="en-US" sz="2000" b="1" dirty="0"/>
              <a:t>Hit that tab and it will take you to the Members section of the web site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A0278-90FC-7E4A-BD0C-BF9D57B8F5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3" y="457200"/>
            <a:ext cx="1229364" cy="1021644"/>
          </a:xfrm>
          <a:prstGeom prst="rect">
            <a:avLst/>
          </a:prstGeom>
          <a:noFill/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8BFA075-26D2-7946-B4B0-5FEED7B906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399" b="5399"/>
          <a:stretch>
            <a:fillRect/>
          </a:stretch>
        </p:blipFill>
        <p:spPr/>
      </p:pic>
      <p:sp>
        <p:nvSpPr>
          <p:cNvPr id="20" name="Up Arrow 19">
            <a:extLst>
              <a:ext uri="{FF2B5EF4-FFF2-40B4-BE49-F238E27FC236}">
                <a16:creationId xmlns:a16="http://schemas.microsoft.com/office/drawing/2014/main" id="{218C1C70-24E4-6F4C-A2CD-8B6861096B0E}"/>
              </a:ext>
            </a:extLst>
          </p:cNvPr>
          <p:cNvSpPr/>
          <p:nvPr/>
        </p:nvSpPr>
        <p:spPr>
          <a:xfrm>
            <a:off x="10567686" y="2419109"/>
            <a:ext cx="185195" cy="914400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6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1ACE-AA83-AA4E-A6A3-4FA5C257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CASSAR Web Page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0168F-697C-D941-BC85-86CAB0C5B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On the Members Section of the web site, there are several tabs.</a:t>
            </a:r>
          </a:p>
          <a:p>
            <a:r>
              <a:rPr lang="en-US" dirty="0"/>
              <a:t>Scroll down to the Secretary Tab.</a:t>
            </a:r>
          </a:p>
          <a:p>
            <a:r>
              <a:rPr lang="en-US" dirty="0"/>
              <a:t>Hit the Secretary tab and it will open to several forms.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A0278-90FC-7E4A-BD0C-BF9D57B8F5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3" y="457200"/>
            <a:ext cx="1229364" cy="1021644"/>
          </a:xfrm>
          <a:prstGeom prst="rect">
            <a:avLst/>
          </a:prstGeom>
          <a:noFill/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3F0B928-2E1E-254D-9141-23A060DF12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360" b="9360"/>
          <a:stretch>
            <a:fillRect/>
          </a:stretch>
        </p:blipFill>
        <p:spPr/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E37E0636-1134-574A-9696-081D24FC27E0}"/>
              </a:ext>
            </a:extLst>
          </p:cNvPr>
          <p:cNvSpPr/>
          <p:nvPr/>
        </p:nvSpPr>
        <p:spPr>
          <a:xfrm>
            <a:off x="7419977" y="4560425"/>
            <a:ext cx="288762" cy="84495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1ACE-AA83-AA4E-A6A3-4FA5C257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7958"/>
            <a:ext cx="3932237" cy="1600200"/>
          </a:xfrm>
        </p:spPr>
        <p:txBody>
          <a:bodyPr/>
          <a:lstStyle/>
          <a:p>
            <a:r>
              <a:rPr lang="en-US" dirty="0"/>
              <a:t>CASSAR Web Page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0168F-697C-D941-BC85-86CAB0C5B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the Secretary Tab, are the general forms that chapter secretary's use.</a:t>
            </a:r>
          </a:p>
          <a:p>
            <a:r>
              <a:rPr lang="en-US" dirty="0"/>
              <a:t>Here is where you will find the form which is the Chapter Change of Officers Reporting Form.</a:t>
            </a:r>
          </a:p>
          <a:p>
            <a:r>
              <a:rPr lang="en-US" dirty="0"/>
              <a:t>This needs to be filed with the State Secretary so he can send the information to  NSSAR to give access to the Chapter Secretary and the Chapter President.</a:t>
            </a:r>
          </a:p>
          <a:p>
            <a:r>
              <a:rPr lang="en-US" dirty="0"/>
              <a:t>Forms are filed after the Reconciliation Reports are completed and filed with NSSAR.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A0278-90FC-7E4A-BD0C-BF9D57B8F5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3" y="457200"/>
            <a:ext cx="1229364" cy="1021644"/>
          </a:xfrm>
          <a:prstGeom prst="rect">
            <a:avLst/>
          </a:prstGeom>
          <a:noFill/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E37E0636-1134-574A-9696-081D24FC27E0}"/>
              </a:ext>
            </a:extLst>
          </p:cNvPr>
          <p:cNvSpPr/>
          <p:nvPr/>
        </p:nvSpPr>
        <p:spPr>
          <a:xfrm>
            <a:off x="7419977" y="4560425"/>
            <a:ext cx="288762" cy="84495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680EFE8-C8A9-1648-AE08-2B1CC85087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936" b="2936"/>
          <a:stretch>
            <a:fillRect/>
          </a:stretch>
        </p:blipFill>
        <p:spPr/>
      </p:pic>
      <p:sp>
        <p:nvSpPr>
          <p:cNvPr id="15" name="Up Arrow 14">
            <a:extLst>
              <a:ext uri="{FF2B5EF4-FFF2-40B4-BE49-F238E27FC236}">
                <a16:creationId xmlns:a16="http://schemas.microsoft.com/office/drawing/2014/main" id="{212C637D-9B3A-7D4E-AE35-0F24BFD011E4}"/>
              </a:ext>
            </a:extLst>
          </p:cNvPr>
          <p:cNvSpPr/>
          <p:nvPr/>
        </p:nvSpPr>
        <p:spPr>
          <a:xfrm>
            <a:off x="7419977" y="4155935"/>
            <a:ext cx="196165" cy="1713053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0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091-2621-8A44-8767-B4FB6CF8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CF62-BF16-D64B-BFA0-60A1B42D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Now that the Reconciliation Reports are completed, what's next?</a:t>
            </a:r>
          </a:p>
          <a:p>
            <a:endParaRPr lang="en-US" dirty="0"/>
          </a:p>
          <a:p>
            <a:r>
              <a:rPr lang="en-US" dirty="0"/>
              <a:t>                 Change of Managers Report</a:t>
            </a:r>
          </a:p>
          <a:p>
            <a:r>
              <a:rPr lang="en-US" dirty="0"/>
              <a:t>                  </a:t>
            </a:r>
          </a:p>
          <a:p>
            <a:r>
              <a:rPr lang="en-US" dirty="0"/>
              <a:t>This form can be found on the CASSAR web site, members section.</a:t>
            </a:r>
          </a:p>
          <a:p>
            <a:endParaRPr lang="en-US" dirty="0"/>
          </a:p>
          <a:p>
            <a:r>
              <a:rPr lang="en-US" dirty="0"/>
              <a:t>Go to the CASSAR Web site.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C7881BE-9054-DF42-A2A6-215E8C9C56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527521"/>
              </p:ext>
            </p:extLst>
          </p:nvPr>
        </p:nvGraphicFramePr>
        <p:xfrm>
          <a:off x="4982965" y="706844"/>
          <a:ext cx="6576425" cy="4976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Document" r:id="rId3" imgW="8978900" imgH="6794500" progId="Word.Document.8">
                  <p:embed/>
                </p:oleObj>
              </mc:Choice>
              <mc:Fallback>
                <p:oleObj name="Document" r:id="rId3" imgW="8978900" imgH="67945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2965" y="706844"/>
                        <a:ext cx="6576425" cy="4976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7ECB1E9-90C4-FC46-AB64-799ECAC1C00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1"/>
            <a:ext cx="1839074" cy="16002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0B655-56FB-7143-AFA8-31FD10B85357}"/>
              </a:ext>
            </a:extLst>
          </p:cNvPr>
          <p:cNvSpPr txBox="1"/>
          <p:nvPr/>
        </p:nvSpPr>
        <p:spPr>
          <a:xfrm>
            <a:off x="2401059" y="706844"/>
            <a:ext cx="233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275636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091-2621-8A44-8767-B4FB6CF8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CF62-BF16-D64B-BFA0-60A1B42D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1510" y="1840089"/>
            <a:ext cx="6434667" cy="4028900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latin typeface="Georgia" panose="02040502050405020303" pitchFamily="18" charset="0"/>
            </a:endParaRPr>
          </a:p>
          <a:p>
            <a:r>
              <a:rPr lang="en-US" sz="2000" b="1" dirty="0">
                <a:latin typeface="Georgia" panose="02040502050405020303" pitchFamily="18" charset="0"/>
              </a:rPr>
              <a:t>It is not required that every chapter send members a letter letting them know that their membership has lapsed, it is just a good idea.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It is a good way to make one last attempt to keep your membership.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Send a letter and the reinstatement form which can be found in the secretary's section on the CASSAR web page.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CB1E9-90C4-FC46-AB64-799ECAC1C0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7200"/>
            <a:ext cx="2501722" cy="195862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DF64E-3CC0-8747-9B31-CB2CB8353CC7}"/>
              </a:ext>
            </a:extLst>
          </p:cNvPr>
          <p:cNvSpPr txBox="1"/>
          <p:nvPr/>
        </p:nvSpPr>
        <p:spPr>
          <a:xfrm>
            <a:off x="2753474" y="686980"/>
            <a:ext cx="7496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Reinstatement Letters</a:t>
            </a:r>
          </a:p>
        </p:txBody>
      </p:sp>
    </p:spTree>
    <p:extLst>
      <p:ext uri="{BB962C8B-B14F-4D97-AF65-F5344CB8AC3E}">
        <p14:creationId xmlns:p14="http://schemas.microsoft.com/office/powerpoint/2010/main" val="3497832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091-2621-8A44-8767-B4FB6CF8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CF62-BF16-D64B-BFA0-60A1B42D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1510" y="1840089"/>
            <a:ext cx="6434667" cy="4028900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latin typeface="Georgia" panose="02040502050405020303" pitchFamily="18" charset="0"/>
            </a:endParaRPr>
          </a:p>
          <a:p>
            <a:r>
              <a:rPr lang="en-US" sz="2000" b="1" dirty="0">
                <a:latin typeface="Georgia" panose="02040502050405020303" pitchFamily="18" charset="0"/>
              </a:rPr>
              <a:t>It is not required that every chapter send its members a thank you note, it is just a good way to let them know you appreciate them.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Remember the members have just paid a considerable amount of money to remain a member of the California Society, paying chapter, state and national dues. 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Let your chapter members know that you appreciate them.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CB1E9-90C4-FC46-AB64-799ECAC1C0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7200"/>
            <a:ext cx="2501722" cy="195862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DF64E-3CC0-8747-9B31-CB2CB8353CC7}"/>
              </a:ext>
            </a:extLst>
          </p:cNvPr>
          <p:cNvSpPr txBox="1"/>
          <p:nvPr/>
        </p:nvSpPr>
        <p:spPr>
          <a:xfrm>
            <a:off x="2753474" y="686980"/>
            <a:ext cx="7496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Thank You Notes</a:t>
            </a:r>
          </a:p>
        </p:txBody>
      </p:sp>
    </p:spTree>
    <p:extLst>
      <p:ext uri="{BB962C8B-B14F-4D97-AF65-F5344CB8AC3E}">
        <p14:creationId xmlns:p14="http://schemas.microsoft.com/office/powerpoint/2010/main" val="403086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F091-2621-8A44-8767-B4FB6CF8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CF62-BF16-D64B-BFA0-60A1B42D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1510" y="1840089"/>
            <a:ext cx="6434667" cy="4028900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latin typeface="Georgia" panose="02040502050405020303" pitchFamily="18" charset="0"/>
            </a:endParaRPr>
          </a:p>
          <a:p>
            <a:r>
              <a:rPr lang="en-US" sz="2000" b="1" dirty="0">
                <a:latin typeface="Georgia" panose="02040502050405020303" pitchFamily="18" charset="0"/>
              </a:rPr>
              <a:t>As the chapter secretary, you have the responsibility to keep the membership records up-to-date for your chapter.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This would include the National Data Base records.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	Address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	E-mail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	Phone numbers</a:t>
            </a:r>
          </a:p>
          <a:p>
            <a:endParaRPr lang="en-US" sz="2000" b="1" dirty="0">
              <a:latin typeface="Georgia" panose="02040502050405020303" pitchFamily="18" charset="0"/>
            </a:endParaRPr>
          </a:p>
          <a:p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CB1E9-90C4-FC46-AB64-799ECAC1C0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57200"/>
            <a:ext cx="2501722" cy="195862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DF64E-3CC0-8747-9B31-CB2CB8353CC7}"/>
              </a:ext>
            </a:extLst>
          </p:cNvPr>
          <p:cNvSpPr txBox="1"/>
          <p:nvPr/>
        </p:nvSpPr>
        <p:spPr>
          <a:xfrm>
            <a:off x="2805906" y="303074"/>
            <a:ext cx="8751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Updating the </a:t>
            </a:r>
          </a:p>
          <a:p>
            <a:pPr algn="ctr"/>
            <a:r>
              <a:rPr lang="en-US" sz="5400" b="1" dirty="0"/>
              <a:t>NSSAR Data Base</a:t>
            </a:r>
          </a:p>
        </p:txBody>
      </p:sp>
    </p:spTree>
    <p:extLst>
      <p:ext uri="{BB962C8B-B14F-4D97-AF65-F5344CB8AC3E}">
        <p14:creationId xmlns:p14="http://schemas.microsoft.com/office/powerpoint/2010/main" val="2230631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1174</Words>
  <Application>Microsoft Macintosh PowerPoint</Application>
  <PresentationFormat>Widescreen</PresentationFormat>
  <Paragraphs>127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Baloo</vt:lpstr>
      <vt:lpstr>Calibri</vt:lpstr>
      <vt:lpstr>Calibri Light</vt:lpstr>
      <vt:lpstr>Georgia</vt:lpstr>
      <vt:lpstr>Office Theme</vt:lpstr>
      <vt:lpstr>Document</vt:lpstr>
      <vt:lpstr>PowerPoint Presentation</vt:lpstr>
      <vt:lpstr>1</vt:lpstr>
      <vt:lpstr>CASSAR Web Page</vt:lpstr>
      <vt:lpstr>CASSAR Web Page</vt:lpstr>
      <vt:lpstr>CASSAR Web Page</vt:lpstr>
      <vt:lpstr>1</vt:lpstr>
      <vt:lpstr>1</vt:lpstr>
      <vt:lpstr>1</vt:lpstr>
      <vt:lpstr>1</vt:lpstr>
      <vt:lpstr>Where do I              Find                                </vt:lpstr>
      <vt:lpstr>                                                              How do I              Find                 the Member I             Information                        </vt:lpstr>
      <vt:lpstr>             Yellow                  Data Base            </vt:lpstr>
      <vt:lpstr>             Using the                 Data Base                           </vt:lpstr>
      <vt:lpstr>             Using the             Data Base                            </vt:lpstr>
      <vt:lpstr>             Using the             Data Base                              </vt:lpstr>
      <vt:lpstr>             Awards             and              Medals             Project</vt:lpstr>
      <vt:lpstr>             Other              Useful              Information            </vt:lpstr>
      <vt:lpstr>             Year               End           Reports               </vt:lpstr>
      <vt:lpstr>                                            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Frederick Schuster</dc:creator>
  <cp:lastModifiedBy>Frederick Schuster</cp:lastModifiedBy>
  <cp:revision>95</cp:revision>
  <cp:lastPrinted>2020-10-11T17:44:15Z</cp:lastPrinted>
  <dcterms:created xsi:type="dcterms:W3CDTF">2020-10-11T16:59:03Z</dcterms:created>
  <dcterms:modified xsi:type="dcterms:W3CDTF">2021-01-21T03:00:58Z</dcterms:modified>
</cp:coreProperties>
</file>