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1" r:id="rId4"/>
    <p:sldId id="272" r:id="rId5"/>
    <p:sldId id="273" r:id="rId6"/>
    <p:sldId id="258" r:id="rId7"/>
    <p:sldId id="266" r:id="rId8"/>
    <p:sldId id="259" r:id="rId9"/>
    <p:sldId id="260" r:id="rId10"/>
    <p:sldId id="270" r:id="rId11"/>
    <p:sldId id="263" r:id="rId12"/>
    <p:sldId id="261" r:id="rId13"/>
    <p:sldId id="267" r:id="rId14"/>
    <p:sldId id="262" r:id="rId15"/>
    <p:sldId id="268" r:id="rId16"/>
    <p:sldId id="269"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34"/>
    <p:restoredTop sz="94686"/>
  </p:normalViewPr>
  <p:slideViewPr>
    <p:cSldViewPr snapToGrid="0" snapToObjects="1">
      <p:cViewPr varScale="1">
        <p:scale>
          <a:sx n="127" d="100"/>
          <a:sy n="127" d="100"/>
        </p:scale>
        <p:origin x="21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8:19.605"/>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3612 56,'-64'0,"7"0,22 0,6 0,-4 0,11 0,-6 4,7-3,5 8,-3-3,8-1,-9 5,9-5,-4 5,1-5,3 3,-9-2,9 4,-9-5,9 4,-9-8,0 3,3 0,-7-3,13 4,-9-5,5 0,-1 0,-2 0,3 0,1 0,-3 0,2-5,1 0,-4-5,2 0,-4 0,-2 0,7 0,-5-1,4 1,-5-1,-1 1,1-1,0 1,0 4,5-3,-4 8,4-8,0 7,-3-2,8-1,-14 4,13-3,-6 4,-1 0,8 0,-12 0,3 0,4 0,-3 0,5 0,-6 0,4 0,-3 0,5 0,-1 0,-4 0,4 0,-2 0,2 0,0 0,-4 0,5 0,-7 0,6 0,-4 0,4 0,0 0,-4 0,4 0,-6 0,6 0,-5 0,9 0,-8 0,3 0,-4 0,4 0,2 0,-1 0,0 0,-5 0,5 0,-3 0,3 0,0 0,-4 0,4 0,1 0,-5 0,5 0,-1 0,-4 0,4 0,-6 0,6 0,-5 0,9 4,-9-3,4 4,-5-5,0 0,-7 0,6 0,-11 0,10 0,-10 0,4 0,-5 0,-1 0,6 0,-3 0,10 0,-10 0,5 0,-1 0,-5 0,10 0,-4 0,6 0,0 0,0 0,5 0,-4 0,9 0,-8 0,3 0,1 0,-4 0,3 0,1 0,-5 0,10 0,-10 0,4 0,-5 0,0 0,-1 0,1 0,5 0,-10 0,14 0,-20 0,20 0,-14 0,10 0,-5 0,-1 0,1 0,-6 0,5 0,-6 0,7 0,-6 0,4 0,-4 4,6-3,0 4,0-5,0 0,0 0,0 0,0 0,0 0,-1 0,1 0,5 0,-4 0,4 0,0 0,-2 0,3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20:02.797"/>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4105 49,'-76'0,"-3"0,19 0,-8 0,7-11,4 8,7-13,8 14,6-8,14 9,7-4,2 5,-1 0,-10 0,9 0,-4 0,6 0,-2 0,-6 5,1-4,4 8,-4-8,4 8,-5-8,0 3,0 1,0-4,0 9,-1-5,-5 1,5-1,-5 0,5-4,-5 3,5 1,-5-4,6 4,0-5,0 0,0 0,-1 0,1 0,0 0,0 0,5 0,-4 0,4 0,-5 0,0 0,0 0,0 0,5 0,-4 0,9 0,-9 0,5 0,-1 0,-2 0,3 0,-5 0,5 0,-9 0,12 0,-7 0,4 0,-5 0,3 0,-7 0,13 0,-13 0,12 0,-12 0,13 0,-9 0,4 0,0 0,-10 0,8 0,-9 0,6 0,-6 0,4 0,-4 0,0 0,4 0,-10 0,11 0,-11 0,10 0,-10 0,4 0,1 0,0 0,1 5,5-4,-11 9,10-8,-4 3,0 0,4-4,-4 4,6-5,0 0,0 0,-6 0,4 0,-4 0,6 0,-1 0,1 0,0 0,0 0,0 0,0 0,0 0,-1 0,1 0,0 0,0 0,0 0,0 0,0 0,0 0,5 0,-4 0,4 0,0 0,-4 0,9 0,-8 0,4 0,0 0,-3 0,-1 0,2 0,-1 0,-1 0,7 0,-12 0,13 0,-9 0,-7 0,4 0,-9 0,5 0,4 0,-10 0,5 0,-7 0,7 0,-6 0,12 0,-11 0,10 0,-4 0,6 0,0 0,5 0,-4 0,9 0,-9 0,5 0,-1 0,-7 0,11 4,-7-3,5 4,-2-5,-3 0,-2 0,6 4,-5-3,9 3,-13 1,12-4,-7 4,5-5,-1 4,-4 1,5 0,-4-1,4-4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20:14.018"/>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4766 430,'-57'-4,"1"0,34 4,-11 0,10-5,-4 4,6-4,0 5,0 0,5 0,-4-5,4 4,0-3,-8 4,7 0,-4 0,7-5,-1 4,0-7,-1 7,-3-8,8 7,-8-2,4 0,0 2,-4-2,8 0,-9 3,4-8,-5 3,-6-5,5 0,-12 0,6-1,-1 6,-4-5,4 5,-5 0,-1-5,6 10,-4-4,11 0,-5 4,0-4,4 0,-4 4,6-3,-6-2,4 5,-10-4,10 0,-4 4,0-4,4 1,-10 3,11-9,-12 9,12-4,-5 0,6 4,-1-3,1 4,5 0,-4 0,4 0,-5 0,5 0,-3 0,3 0,0 0,-4 0,4 0,0 0,-4 0,4 0,0 0,-4 0,9 0,-9 0,5 4,-1 1,-3 0,8 4,-13-4,13 5,-8 0,4 0,4-1,-9 2,9-2,-9 2,10-6,-10 4,4-8,0 4,-4 0,4-4,0 4,-4-5,4 0,0 0,-4 0,4 0,0 0,-4 0,9 0,-9 0,0 4,3-3,-7 4,13-5,-9 0,5 4,-1-3,-3 4,8-5,-9 0,0 0,3 0,-7 0,8 0,0 0,-4 0,4 0,-5 0,0 0,5 0,-4 0,4 0,0 0,-8 0,12 0,-7 0,4 0,4-5,-8 4,4-7,0 7,-3-4,3 1,1 3,-4-3,-1 4,3 0,-2 0,4-4,-2 3,-4-3,-1 4,5-4,-7 3,6-4,-8 1,-1 2,-10-8,1 3,-7 1,1-5,5 4,-6-5,7 1,-6-2,4 2,-4-1,6 0,0 0,7 1,-5 0,10 0,-10-1,10 2,1 3,2-2,9 8,-8-9,3 9,1-8,-4 8,8-3,-8-1,3 4,1-7,-5 7,4-4,0 1,-4 3,4-3,0 0,-4 2,4-2,0 0,-4 3,9-3,-9 4,5 0,-6 0,6 0,0 0,1 0,-7 0,-1 0,2 0,0 0,9 0,-13 0,12 0,-7 0,4 4,5 1,-9 5,8-1,-2 1,3 3,1-2,-4 2,2-4,-2 1,-1-1,-1 1,0-1,-4-4,8 4,-4-4,1 4,-1-3,0 2,-3-7,7 8,-8-8,4 7,-1-7,-2 8,8-8,-9 7,4-3,0 1,-3 6,8-6,-4 4,54-2,-24-7,41 3,-30-4,-5 0,5 0,-6 4,0-3,0 4,0 0,0-4,-5 8,3-4,-3 1,5 3,0-3,6 5,-9-1,13 1,-13-1,9 1,-11-1,3 1,-3-1,0 0,4-4,-9 2,8-7,-4 8,6-8,-1 3,-4-4,-1 4,-1-3,6 3,-3-4,2 0,-5 0,1 0,4 0,2 0,-6 0,9 0,-7 0,8 0,2 0,-5 0,11 5,-10-3,10 3,-11-5,5 0,-6 0,0 0,-5 0,4 0,-9 0,13 0,-13 0,8 0,-1 0,-6 0,15 0,-15-4,7-2,-5-4,-3 1,9-2,-10 1,10 0,-9 0,9-1,-10 2,10-2,-9 6,8-5,-3 5,5-6,0 0,0 5,0-3,6 3,-4-1,4 2,-6 1,-6 2,5-2,-4-1,5 4,0-4,-5 5,4 0,-4-5,4 4,1-4,0 5,0 0,6 0,-4 0,4 0,0 0,-5 0,5 0,-6 0,6 0,-4 0,10 0,-5 0,-8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8:29.743"/>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4983 80,'-38'0,"0"0,22 0,-5 0,5 0,-4 0,9 0,-8 0,3 0,1 0,-4 0,5 0,-1 0,-3 0,4 0,-4 0,0 0,4-4,-4 3,3-3,1 4,-5 0,8-4,-9 2,4-2,0 0,-4 3,4-3,-5-1,5 4,-4-4,4 0,-5 4,0-4,0 5,0 0,5 0,-4 0,4 0,0 0,-4 0,9 0,-9 0,0 0,3 0,-1 0,3 0,0 0,-11 0,10 0,-3 0,6 0,-2 0,-4 0,-1 0,5 0,-9 0,12 0,-12 0,8 0,-5 0,4 0,-2 0,3 0,-5 0,-1 0,1 0,0 0,0 0,0 0,5 0,-4 0,9 0,-9 0,5 0,-1 0,-3 0,8 0,-8 0,-1 0,0 0,0 0,6 0,0 0,-1 0,-5 0,5 0,-4 0,4 0,1 0,-10 0,13 0,-8 0,4 0,-1 5,0-4,-4 4,4-5,-5 0,0 0,0 0,-1 0,-5 0,5 0,-11 0,10 0,-4 0,6 0,-6 0,4 0,-4 0,6 0,0 0,0 0,-1 0,1 0,0 0,0 0,0 0,5 0,-4 0,9 0,-9 0,0-5,3 4,-2-4,5 5,-1 0,-4 0,4 0,-3-4,3 3,1-3,-10 4,12 0,-12-5,14 4,-10-3,-1 4,-1 0,2-5,0 4,4-3,-5 4,0 0,0 0,5 0,-4 0,4 0,-11 0,4 0,-4 0,6 0,-6 0,4 0,-4 0,0 0,4 0,-4 0,6 0,0 0,0 0,-1 0,1 0,0 0,0 0,5 0,1 0,1 0,-2 0,-9 0,9 0,-3 0,5 0,-1 0,-4 0,4 0,-8 0,11 4,-7-3,0 3,7-4,-12 5,13-4,-9 4,0-5,3 4,-7-3,13 3,-9-4,0 5,3-4,-7 3,13-4,-9 0,-1 0,4 0,-7 0,13 0,-8 0,4 0,-1 0,-3 5,8-4,-9 3,0-4,3 0,-7 0,8 0,-6 0,1 0,0 0,0 0,-6 0,4 0,-4 0,6 5,5-4,-4 4,4-5,-5 0,5 4,-4-3,9 8,-13-8,12 7,-6-7,4 7,-2-2,1 0,0 2,1-7,-1 8,-4-4,4 0,-3 0,7-1,-12-3,11 3,-12-4,13 0,-9 0,-2 0,-1 0,-4 0,0 0,4 0,-10 0,11 0,-11 0,4 0,1 0,-6 0,12 0,-5 5,11-4,-4 4,9-5,-8 4,4-3,-3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8:34.326"/>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3573 123,'-46'-5,"10"4,21-8,5 8,-13-12,10 10,-10-10,4 7,7 1,-7-4,0 3,7 1,-7 0,5 0,3 4,-9-4,0 1,2 3,-6-8,13 8,-8-4,3 5,-4-5,4 4,-3-3,8 4,-9 0,5 0,-6 0,5 0,2 0,-10 0,11 0,-15 0,17 0,-9 0,0 0,3 0,-7 0,13 0,-9 0,5 4,-1-3,-2 7,7-7,-7 8,-2-8,3 7,-2-7,0 12,7-11,-12 7,13-4,-8-4,3 7,-1-6,-2 7,3-8,0 4,-4-1,9-2,-13 2,7-4,-4 5,2-4,8 3,-9-4,4 0,0 0,-4 0,9 0,-9 0,4 0,0 0,-4 0,9 0,-8 0,4 0,-1 0,-8 0,12 0,-12 0,13 0,-9 0,4 0,0 0,-3 0,3 0,0 0,-4 0,9 0,-8 0,4 0,0 0,-2 0,2 0,0 0,-3 0,3 0,1 0,-3 0,2 0,0 0,-3 0,3 4,-1 2,-8 4,12 0,-12 0,8 0,-5 1,0-1,0 0,-6-4,4 4,-4-5,0 1,4-1,-10 0,11-4,-12 4,12-5,-5 0,6 0,-1 0,1 0,0 0,0 0,5 0,-4 0,9 0,-8 0,4 0,1 0,-5 0,4 0,0 0,-4 0,-1 0,3 0,-7 0,13 0,-13-4,12 3,-7-4,4 5,0-4,-1 2,-2-2,3 4,0 0,-3-4,3 3,1-8,-4 8,7-7,-12 2,6-4,-7 4,-4-4,0 3,0-4,-6 5,12-4,-11 9,10-8,-10 8,10-4,-4 5,6 0,0 0,-6 0,4 0,-4 0,0 0,4 0,-4 0,6 0,0 0,-6 0,4 0,1 0,2 0,4 0,0 0,-3 0,5 0,-6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8:53.087"/>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4204 98,'-50'-5,"-1"-1,22-5,1 0,-5-1,10 1,-4 0,6 5,0-3,0 8,5-4,-4 5,9-4,-8 3,4-4,0 5,-3 0,3 0,1 0,-4 0,4 0,-5 0,5 0,-4 0,3 0,0 0,-2 0,2 0,0 0,-3 0,4 4,-1-3,-4 3,8 0,-8-2,3 2,1-4,-9 4,12-3,-7 3,0-4,7 0,-16 0,16 0,-7 0,4 0,0 0,-5 0,5 0,-3 4,3-2,0 2,-4-4,4 0,0 0,-3 4,3-3,0 3,-4-4,5 0,-2 0,-2 4,3-2,0 2,-3-4,4 0,-1 0,-2 0,2 4,1-3,-4 3,3 0,1-3,-4 8,3-8,0 3,-3 0,-2-3,4 4,-3-5,4 0,-1 0,0 0,-4 0,9 0,-8 0,3 0,-5 0,6 0,1 0,-1 0,0 0,-5 0,0 0,4 0,-3 0,4 0,1 0,-5 0,5 0,-1 0,-3 0,3 0,-3 0,4 0,-4 0,3 0,-5 0,5 0,-9 0,12 0,-12 0,13 0,-9 0,0 0,-2 0,1 0,1 0,4 0,-5 0,5 0,-4 0,4 0,-5 0,0 0,0 0,0 0,0 0,0 0,0 0,-1 0,6 0,-3 0,8 0,-13 0,12 0,-7 0,1 0,6 4,-10-3,7 3,0-4,-3 0,-2 0,4 0,-3 0,4 0,-1 0,0 0,-4 0,9 0,-9 0,4 0,0 0,-4 0,4 0,-5 0,0 0,0 0,5 0,-4 0,4 0,0 0,-4 0,4 0,0 0,-4 0,9 0,-8 0,4 0,1 0,-5 0,4 0,1 0,-4 0,-2 0,4 0,-9 0,15 0,-10 0,4 0,-5 0,-7 0,6 0,-11 0,10 0,-10 0,10 0,-10 0,5 0,-1 0,2 0,0 0,5 0,-12 0,6 0,-1 0,-4 0,10 0,-10 0,11 0,-12 0,12 0,-5 0,0 0,4 0,-4 0,11 0,-4 0,4 0,0 0,-3 0,4 0,0 0,-2-4,2 3,1-7,-7 7,9-3,-9 8,6 1,0 5,-2-5,3-1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8:59.862"/>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4267 64,'-59'0,"5"0,12 0,6 5,-6-4,8 10,-1-5,1 0,-1-1,1-5,5 0,-4 0,4 0,1 0,-6 0,12 0,-5 0,0 0,4 0,-10 0,10 0,-4 0,0 0,4 0,-4 0,6-4,-6-3,4-3,-4 3,11-2,-4 8,4-8,0 8,-3-4,4 5,1 0,-4 0,3 0,0 0,-2 0,2 0,0 0,-3 0,3 0,0 0,-3 0,2 0,1 0,-9 0,12 0,-12 0,8 0,0 0,-4 0,4 0,-5 0,0 0,5 0,-4 0,4 0,-5 0,5 0,-4 5,4-4,0 4,-4-5,9 0,-9 5,5-4,-6 3,6 1,1-4,-5 3,7 0,-7-3,5 3,-1 0,-5-3,5 4,-3-5,3 0,-5 0,5 0,-9 0,12 0,-7 0,4 0,0 0,-10 0,9 0,-3 0,0 0,7 0,-13 0,15 0,-15 0,13 0,-6 0,-1 0,8 0,-11 0,8 0,0 0,-9 0,11 0,-12 0,8 0,-5 0,0 0,5 0,-4 0,4 0,-5 0,0 0,0 0,0 0,0 0,0 0,-1 0,1 0,0 0,0 0,0 0,0 0,0 0,-1 0,-5 0,5 0,-5 0,5 0,1 0,5 0,-4 0,4 0,0 0,-3 0,3 0,-5 0,5 4,-4-3,4 3,0 0,-4-3,9 4,-9-5,5 4,-1-3,-2 3,3 0,1-3,-4 7,7-3,-12 1,11 2,-12-7,13 8,-9-8,0 3,3 0,-7-3,13 3,-9-4,5 0,-6 0,5 0,2 0,-4 0,1 0,-3 0,5 0,2 0,-8 0,5 0,-3 0,0 0,7 0,-11 0,8 0,0 0,-3 0,4 0,-1 0,-4 0,3 0,-5 0,-6-5,-1 4,-7-9,0 3,-6-5,5 0,-6 5,13-2,2 3,6-5,0 0,5 5,1 2,2 0,-2-2,-3-3,-2 4,5-4,-5 3,4 1,0-4,1 4,0-1,5-2,-9 7,4-4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9:27.5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3404 1,'-48'0,"6"0,26 0,-3 0,2 0,-4 0,0 0,0 0,0 0,0 0,0 0,0 0,0 0,-1 5,1 0,0 1,0 4,0-5,0 6,0-5,0 3,-1-8,1 4,0-1,0-2,0 7,0-8,5 4,-4-5,4 0,-5 0,0 0,-6 0,4 0,-4 0,6 0,0 0,0 0,-1 0,1 0,0 0,0 0,0 0,0 0,0 0,5 0,-10 0,14 0,-20 0,14-5,-4 4,2-9,4 9,-5-8,5 7,-4-2,4 4,0 0,-4 0,4 0,0 0,-4 0,4 0,-5 0,5 0,-3 0,3 0,-5 0,-1 0,-5 0,5 0,-5 4,6-2,-10 7,8-3,-8 4,10-4,0 3,0-3,0 4,0 1,0-1,-1 1,1-5,5 3,-3-4,3 1,-1 3,-2-8,3 3,0 0,-4-3,9 3,-9 1,4-4,-5 8,0-7,0 7,0-8,0 8,5-3,-4-1,4 4,-5-8,5 8,-14-3,12 4,-12-4,9-2,-6-4,4 0,-10 0,4 0,-5 0,5 0,-4 0,10 0,-10 0,11 0,-5 0,11 0,-4 0,9 0,-9 0,5 0,-6 0,6 0,0 0,0 0,0 0,-5 0,5 0,-3 0,3 0,0 0,-2-4,2 3,0-3,-9 4,12-4,-12 2,13-2,-8 4,2 0,1-4,-3 3,3-3,-5 4,-1 0,1-5,0 4,5-4,-4 5,4 0,-5 0,0-5,5 4,-4-4,4 5,0-4,-8 3,12-3,-7 4,5-5,0 4,-5-3,1 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9:35.1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5097 153,'-53'0,"-6"-11,35 4,-17-11,13 7,-7 5,1-5,5 5,-4 0,11-3,-6 7,7-7,5 8,-4-4,4 5,0 0,-8 0,12 0,-7 0,1 0,6 0,-11 0,13 0,-14 0,12 0,-7 0,1 4,7 2,-8-1,5-1,0-4,-5 0,4 0,-3 0,2 0,1 0,-4 4,4-3,-1 4,-8-5,12 0,-7 0,5 4,3-3,-9 4,5-5,-6 0,6 0,0 0,-3 4,6-3,-11 3,13 1,-8-4,3 7,-5-2,5-1,1 4,-6-8,8 8,-12-8,14 3,-15-4,13 0,-7 0,0 0,7 4,-6-3,4 3,-6-4,3 0,-2 0,6 0,-2 0,-4 0,4 0,-2 0,2 0,-3 0,3 0,-9 0,12 0,-7 0,-4-4,10 2,-10-2,9 4,3-4,-11 2,10-2,-6 4,0 0,6 0,-10 0,8 0,-1 0,-8 0,11 0,-11 0,12 0,-8 0,-2 0,-1 0,2 0,0 0,4 0,-5 0,0 0,-1 0,1 0,0 0,0 0,0 0,0 0,0 0,5 0,-4 0,4 0,-5 0,5 0,-4 0,4 0,-5 0,0 0,0 0,5-4,-4-2,4 1,0 0,-3 1,8 3,-7-4,4 5,0-4,-4-1,2-1,-4-3,-1 3,0-4,-1 4,-5-4,5 9,-5-9,-1 3,6 1,-5-3,0 7,4-7,-4 8,0-4,4 5,-4 0,6 0,0 0,-1 0,6 0,2 0,-1 0,0 0,-4 0,5 0,-4 0,-2 9,4-3,-3 8,4-4,4 0,-3 0,0 4,3-8,-3 6,0-6,-1 3,1-4,-4 0,4-5,-5 0,0 0,5 0,-5 0,-2 0,-7 0,1 0,-6 0,10 0,-10 0,11 0,-12 0,6 0,-1 0,2-5,6 4,-6-9,9 8,-8-3,10 5,-5 0,0 0,0 0,5 0,-4 0,9 0,-9 0,5 0,-1 0,-3 0,4 0,-1 0,-1 0,2 0,1 5,-3 0,2 4,0-4,1 3,-5-7,7 4,-7-1,4-3,4 3,-9-4,0 4,3-3,-7 4,8-5,-5 0,-6 0,4 0,-4 0,0 0,4 0,-10 0,11 0,-11 0,10 0,-4 0,6 0,-1 0,1 0,0 0,5 0,1 0,-3 0,7 0,-11 0,8 0,0 0,-7 0,9 0,-6 0,0 0,7 0,-10 0,6 0,-3-5,3 4,1-7,-1 7,-5-8,3 8,-7-3,13-1,-4 4,-4-3,7 4,-6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9:36.5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16T20:19:51.67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D802-AAB5-C541-BA13-7F70A5C8B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8A2E57-895A-5249-B1A1-1CB86AD6D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E0615E-3061-8A43-A046-96271E203D1A}"/>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5" name="Footer Placeholder 4">
            <a:extLst>
              <a:ext uri="{FF2B5EF4-FFF2-40B4-BE49-F238E27FC236}">
                <a16:creationId xmlns:a16="http://schemas.microsoft.com/office/drawing/2014/main" id="{22A51ED4-E37E-1642-8087-577350E5C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A7D15-4476-4A42-94F1-ED2263B03BCE}"/>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4081215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124A-1077-A54E-AC03-5AE3095A18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AD7714-01CB-454A-81CB-F45AF3734A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117A0-4157-204D-ADDA-ABAF43B842E6}"/>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5" name="Footer Placeholder 4">
            <a:extLst>
              <a:ext uri="{FF2B5EF4-FFF2-40B4-BE49-F238E27FC236}">
                <a16:creationId xmlns:a16="http://schemas.microsoft.com/office/drawing/2014/main" id="{F428BCD6-09E8-BD48-BC92-6FEB74EB2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2281F-5506-8E40-835E-5A9F8DD431A1}"/>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187937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A45EA-7A78-FF40-A27A-01E37FD9CB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EA2BD-2C85-A344-8CF5-46D52DA7D8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83FC1C-ACE5-1444-A433-8789733E08FB}"/>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5" name="Footer Placeholder 4">
            <a:extLst>
              <a:ext uri="{FF2B5EF4-FFF2-40B4-BE49-F238E27FC236}">
                <a16:creationId xmlns:a16="http://schemas.microsoft.com/office/drawing/2014/main" id="{25881B46-718B-A647-B9D6-EABB01E02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6D5AD-3B09-A34B-8A7B-A7F41D6C4CC9}"/>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40332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A006-022E-E64C-94D7-FA99A47C1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CF6A1-2C08-8B44-A3E3-BE303AB11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1368C-9070-C64E-8620-E8A5DD9DC5BC}"/>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5" name="Footer Placeholder 4">
            <a:extLst>
              <a:ext uri="{FF2B5EF4-FFF2-40B4-BE49-F238E27FC236}">
                <a16:creationId xmlns:a16="http://schemas.microsoft.com/office/drawing/2014/main" id="{9B6860CD-6228-9144-BCF5-568CB3EE1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17245-1FED-7644-9DCE-6F93F7EC17E6}"/>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159850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46979-52FE-CB45-A2E7-28DFB1DDA7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7B7473-0CB7-C749-B84C-8B2E33881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85A1A1-C02B-2743-B61E-9C58D3316597}"/>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5" name="Footer Placeholder 4">
            <a:extLst>
              <a:ext uri="{FF2B5EF4-FFF2-40B4-BE49-F238E27FC236}">
                <a16:creationId xmlns:a16="http://schemas.microsoft.com/office/drawing/2014/main" id="{682099B2-C194-8143-8AC5-7C7EB503D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63B5A-8582-1249-A83F-80F325454C53}"/>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170916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C750-AD3D-F941-B677-3606B77572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7D1DAA-0C5E-F64A-A6EA-BED6205763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749C06-2317-F145-AB08-C45A4564DD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AF7D86-A968-3247-9F4F-5F3D633ECEF0}"/>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6" name="Footer Placeholder 5">
            <a:extLst>
              <a:ext uri="{FF2B5EF4-FFF2-40B4-BE49-F238E27FC236}">
                <a16:creationId xmlns:a16="http://schemas.microsoft.com/office/drawing/2014/main" id="{FB53A169-5365-0649-90EE-4CD5CD017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055134-D3AE-7341-A9F7-6AC8877CAF4D}"/>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365715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F4FD-4A50-D541-85F0-51745C2A9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35CFA-E351-654A-A393-131C506352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67316C-C788-B240-A928-C122D3D12D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EA3D2B-3113-0244-8B84-D05D05EB2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DBB322-BDDC-A849-9DD5-7B69BA824A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8568D1-C87C-9548-9D85-8F2BAABA79AF}"/>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8" name="Footer Placeholder 7">
            <a:extLst>
              <a:ext uri="{FF2B5EF4-FFF2-40B4-BE49-F238E27FC236}">
                <a16:creationId xmlns:a16="http://schemas.microsoft.com/office/drawing/2014/main" id="{747E681F-54E2-A44F-A2FF-76255EB310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CFA23C-CBCD-364D-B8EB-090D8B759F07}"/>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3720638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E816-B1F6-1448-9E09-CCA152260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8C3FAA-1166-084E-A878-6518A2479DCB}"/>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4" name="Footer Placeholder 3">
            <a:extLst>
              <a:ext uri="{FF2B5EF4-FFF2-40B4-BE49-F238E27FC236}">
                <a16:creationId xmlns:a16="http://schemas.microsoft.com/office/drawing/2014/main" id="{2450AAF6-25AD-504E-8F67-7E64751E2D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CB046-B7CE-0741-B6FA-AF925825819C}"/>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122645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FC9E7-641B-2B4D-AE1F-1EB6F2098453}"/>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3" name="Footer Placeholder 2">
            <a:extLst>
              <a:ext uri="{FF2B5EF4-FFF2-40B4-BE49-F238E27FC236}">
                <a16:creationId xmlns:a16="http://schemas.microsoft.com/office/drawing/2014/main" id="{BF5EF5AE-CBB8-E04E-9922-2D4EB6049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CC1422-0A61-8A4B-B711-3008C85D9AB2}"/>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157183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EC36-C49E-6F46-B76C-A62348D8B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AC11DB-9D7D-5A4D-850F-98E0303370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0299AD-FC27-1B4F-B056-84AE76406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47BD3-0A78-7D4D-A089-799B2A814366}"/>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6" name="Footer Placeholder 5">
            <a:extLst>
              <a:ext uri="{FF2B5EF4-FFF2-40B4-BE49-F238E27FC236}">
                <a16:creationId xmlns:a16="http://schemas.microsoft.com/office/drawing/2014/main" id="{B0B72018-BF8F-CB44-82BD-3A31245DD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DD7DF-4D1C-D94F-B5E2-3CC8468AA0D5}"/>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4289563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BF6F-B67A-FD4F-9F08-D9736007C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C701C4-7943-ED42-B1BD-9D22F9682B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F7BEB9-980C-434F-AEB5-E4D0CA4A4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377B5-77C1-4543-8851-F785991197EE}"/>
              </a:ext>
            </a:extLst>
          </p:cNvPr>
          <p:cNvSpPr>
            <a:spLocks noGrp="1"/>
          </p:cNvSpPr>
          <p:nvPr>
            <p:ph type="dt" sz="half" idx="10"/>
          </p:nvPr>
        </p:nvSpPr>
        <p:spPr/>
        <p:txBody>
          <a:bodyPr/>
          <a:lstStyle/>
          <a:p>
            <a:fld id="{0FA0C651-D42A-504C-84D4-8C96E258FA38}" type="datetimeFigureOut">
              <a:rPr lang="en-US" smtClean="0"/>
              <a:t>11/16/20</a:t>
            </a:fld>
            <a:endParaRPr lang="en-US"/>
          </a:p>
        </p:txBody>
      </p:sp>
      <p:sp>
        <p:nvSpPr>
          <p:cNvPr id="6" name="Footer Placeholder 5">
            <a:extLst>
              <a:ext uri="{FF2B5EF4-FFF2-40B4-BE49-F238E27FC236}">
                <a16:creationId xmlns:a16="http://schemas.microsoft.com/office/drawing/2014/main" id="{90FC3062-F6F2-0543-9A50-1C65C287E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19CE8-1337-F449-BA28-65956E4D6650}"/>
              </a:ext>
            </a:extLst>
          </p:cNvPr>
          <p:cNvSpPr>
            <a:spLocks noGrp="1"/>
          </p:cNvSpPr>
          <p:nvPr>
            <p:ph type="sldNum" sz="quarter" idx="12"/>
          </p:nvPr>
        </p:nvSpPr>
        <p:spPr/>
        <p:txBody>
          <a:bodyPr/>
          <a:lstStyle/>
          <a:p>
            <a:fld id="{BD9F6261-7166-DB40-BD4A-26E3D6931766}" type="slidenum">
              <a:rPr lang="en-US" smtClean="0"/>
              <a:t>‹#›</a:t>
            </a:fld>
            <a:endParaRPr lang="en-US"/>
          </a:p>
        </p:txBody>
      </p:sp>
    </p:spTree>
    <p:extLst>
      <p:ext uri="{BB962C8B-B14F-4D97-AF65-F5344CB8AC3E}">
        <p14:creationId xmlns:p14="http://schemas.microsoft.com/office/powerpoint/2010/main" val="72443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4D89B-D33F-B144-BB90-233BD8B723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68EF-3A94-E641-973D-261C00D35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7AB0B-786D-1D4B-A5B1-A30D3216B9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C651-D42A-504C-84D4-8C96E258FA38}" type="datetimeFigureOut">
              <a:rPr lang="en-US" smtClean="0"/>
              <a:t>11/16/20</a:t>
            </a:fld>
            <a:endParaRPr lang="en-US"/>
          </a:p>
        </p:txBody>
      </p:sp>
      <p:sp>
        <p:nvSpPr>
          <p:cNvPr id="5" name="Footer Placeholder 4">
            <a:extLst>
              <a:ext uri="{FF2B5EF4-FFF2-40B4-BE49-F238E27FC236}">
                <a16:creationId xmlns:a16="http://schemas.microsoft.com/office/drawing/2014/main" id="{75ABD8A0-C726-6B4C-8CD3-F71224CD6B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F93FBB-FD84-8645-8B60-B108581D04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F6261-7166-DB40-BD4A-26E3D6931766}" type="slidenum">
              <a:rPr lang="en-US" smtClean="0"/>
              <a:t>‹#›</a:t>
            </a:fld>
            <a:endParaRPr lang="en-US"/>
          </a:p>
        </p:txBody>
      </p:sp>
    </p:spTree>
    <p:extLst>
      <p:ext uri="{BB962C8B-B14F-4D97-AF65-F5344CB8AC3E}">
        <p14:creationId xmlns:p14="http://schemas.microsoft.com/office/powerpoint/2010/main" val="263503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package" Target="../embeddings/Microsoft_Word_Document.docx"/></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0.png"/><Relationship Id="rId18" Type="http://schemas.openxmlformats.org/officeDocument/2006/relationships/customXml" Target="../ink/ink8.xml"/><Relationship Id="rId3" Type="http://schemas.openxmlformats.org/officeDocument/2006/relationships/image" Target="../media/image5.png"/><Relationship Id="rId21" Type="http://schemas.openxmlformats.org/officeDocument/2006/relationships/customXml" Target="../ink/ink10.xml"/><Relationship Id="rId7" Type="http://schemas.openxmlformats.org/officeDocument/2006/relationships/image" Target="../media/image7.png"/><Relationship Id="rId12" Type="http://schemas.openxmlformats.org/officeDocument/2006/relationships/customXml" Target="../ink/ink5.xml"/><Relationship Id="rId17"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9.xml"/><Relationship Id="rId6" Type="http://schemas.openxmlformats.org/officeDocument/2006/relationships/customXml" Target="../ink/ink2.xml"/><Relationship Id="rId11" Type="http://schemas.openxmlformats.org/officeDocument/2006/relationships/image" Target="../media/image9.png"/><Relationship Id="rId24"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customXml" Target="../ink/ink11.xml"/><Relationship Id="rId10" Type="http://schemas.openxmlformats.org/officeDocument/2006/relationships/customXml" Target="../ink/ink4.xml"/><Relationship Id="rId19" Type="http://schemas.openxmlformats.org/officeDocument/2006/relationships/image" Target="../media/image13.png"/><Relationship Id="rId4" Type="http://schemas.openxmlformats.org/officeDocument/2006/relationships/customXml" Target="../ink/ink1.xml"/><Relationship Id="rId9" Type="http://schemas.openxmlformats.org/officeDocument/2006/relationships/image" Target="../media/image8.png"/><Relationship Id="rId14" Type="http://schemas.openxmlformats.org/officeDocument/2006/relationships/customXml" Target="../ink/ink6.xml"/><Relationship Id="rId22"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C8D187-46A8-7C4A-A191-F7D2AB0B8C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45569" y="465585"/>
            <a:ext cx="5185610" cy="4331368"/>
          </a:xfrm>
          <a:prstGeom prst="rect">
            <a:avLst/>
          </a:prstGeom>
          <a:noFill/>
        </p:spPr>
      </p:pic>
      <p:sp>
        <p:nvSpPr>
          <p:cNvPr id="4" name="TextBox 3">
            <a:extLst>
              <a:ext uri="{FF2B5EF4-FFF2-40B4-BE49-F238E27FC236}">
                <a16:creationId xmlns:a16="http://schemas.microsoft.com/office/drawing/2014/main" id="{143BEF0E-08A1-8240-93D8-40D07EF568C9}"/>
              </a:ext>
            </a:extLst>
          </p:cNvPr>
          <p:cNvSpPr txBox="1"/>
          <p:nvPr/>
        </p:nvSpPr>
        <p:spPr>
          <a:xfrm>
            <a:off x="2045369" y="4680283"/>
            <a:ext cx="7808494" cy="1815882"/>
          </a:xfrm>
          <a:prstGeom prst="rect">
            <a:avLst/>
          </a:prstGeom>
          <a:noFill/>
        </p:spPr>
        <p:txBody>
          <a:bodyPr wrap="square" rtlCol="0">
            <a:spAutoFit/>
          </a:bodyPr>
          <a:lstStyle/>
          <a:p>
            <a:pPr algn="ctr"/>
            <a:r>
              <a:rPr lang="en-US" sz="2800" dirty="0">
                <a:latin typeface="Baloo" panose="03080902040302020200" pitchFamily="66" charset="77"/>
                <a:cs typeface="Baloo" panose="03080902040302020200" pitchFamily="66" charset="77"/>
              </a:rPr>
              <a:t>California Society </a:t>
            </a:r>
          </a:p>
          <a:p>
            <a:pPr algn="ctr"/>
            <a:r>
              <a:rPr lang="en-US" sz="2800" dirty="0">
                <a:latin typeface="Baloo" panose="03080902040302020200" pitchFamily="66" charset="77"/>
                <a:cs typeface="Baloo" panose="03080902040302020200" pitchFamily="66" charset="77"/>
              </a:rPr>
              <a:t>Secretary Forum</a:t>
            </a:r>
          </a:p>
          <a:p>
            <a:pPr algn="ctr"/>
            <a:r>
              <a:rPr lang="en-US" sz="2800" dirty="0">
                <a:latin typeface="Baloo" panose="03080902040302020200" pitchFamily="66" charset="77"/>
                <a:cs typeface="Baloo" panose="03080902040302020200" pitchFamily="66" charset="77"/>
              </a:rPr>
              <a:t>Transfers, Dual Members, &amp; Reinstatements</a:t>
            </a:r>
          </a:p>
          <a:p>
            <a:pPr algn="ctr"/>
            <a:r>
              <a:rPr lang="en-US" sz="2800" dirty="0">
                <a:latin typeface="Baloo" panose="03080902040302020200" pitchFamily="66" charset="77"/>
                <a:cs typeface="Baloo" panose="03080902040302020200" pitchFamily="66" charset="77"/>
              </a:rPr>
              <a:t>November 18, 2020</a:t>
            </a:r>
          </a:p>
        </p:txBody>
      </p:sp>
    </p:spTree>
    <p:extLst>
      <p:ext uri="{BB962C8B-B14F-4D97-AF65-F5344CB8AC3E}">
        <p14:creationId xmlns:p14="http://schemas.microsoft.com/office/powerpoint/2010/main" val="394169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2FB1D-03A9-5647-94B9-E21AD79D4A51}"/>
              </a:ext>
            </a:extLst>
          </p:cNvPr>
          <p:cNvPicPr>
            <a:picLocks noChangeAspect="1"/>
          </p:cNvPicPr>
          <p:nvPr/>
        </p:nvPicPr>
        <p:blipFill>
          <a:blip r:embed="rId2"/>
          <a:stretch>
            <a:fillRect/>
          </a:stretch>
        </p:blipFill>
        <p:spPr>
          <a:xfrm>
            <a:off x="6490328" y="2085034"/>
            <a:ext cx="5570230" cy="4572000"/>
          </a:xfrm>
          <a:prstGeom prst="rect">
            <a:avLst/>
          </a:prstGeom>
        </p:spPr>
      </p:pic>
      <p:pic>
        <p:nvPicPr>
          <p:cNvPr id="5" name="Picture 4">
            <a:extLst>
              <a:ext uri="{FF2B5EF4-FFF2-40B4-BE49-F238E27FC236}">
                <a16:creationId xmlns:a16="http://schemas.microsoft.com/office/drawing/2014/main" id="{F5C2073C-CC6C-0848-A62A-485498877BD6}"/>
              </a:ext>
            </a:extLst>
          </p:cNvPr>
          <p:cNvPicPr>
            <a:picLocks noChangeAspect="1"/>
          </p:cNvPicPr>
          <p:nvPr/>
        </p:nvPicPr>
        <p:blipFill>
          <a:blip r:embed="rId3"/>
          <a:stretch>
            <a:fillRect/>
          </a:stretch>
        </p:blipFill>
        <p:spPr>
          <a:xfrm>
            <a:off x="739806" y="548640"/>
            <a:ext cx="4705835" cy="6089904"/>
          </a:xfrm>
          <a:prstGeom prst="rect">
            <a:avLst/>
          </a:prstGeom>
        </p:spPr>
      </p:pic>
      <p:pic>
        <p:nvPicPr>
          <p:cNvPr id="6" name="Picture 5">
            <a:extLst>
              <a:ext uri="{FF2B5EF4-FFF2-40B4-BE49-F238E27FC236}">
                <a16:creationId xmlns:a16="http://schemas.microsoft.com/office/drawing/2014/main" id="{4B254F01-1675-234A-B579-FCE30188802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714834" y="475488"/>
            <a:ext cx="1737360" cy="1591056"/>
          </a:xfrm>
          <a:prstGeom prst="rect">
            <a:avLst/>
          </a:prstGeom>
          <a:noFill/>
        </p:spPr>
      </p:pic>
      <p:sp>
        <p:nvSpPr>
          <p:cNvPr id="7" name="TextBox 6">
            <a:extLst>
              <a:ext uri="{FF2B5EF4-FFF2-40B4-BE49-F238E27FC236}">
                <a16:creationId xmlns:a16="http://schemas.microsoft.com/office/drawing/2014/main" id="{2738A107-C6E7-724F-BA7D-C6113D37EF4D}"/>
              </a:ext>
            </a:extLst>
          </p:cNvPr>
          <p:cNvSpPr txBox="1"/>
          <p:nvPr/>
        </p:nvSpPr>
        <p:spPr>
          <a:xfrm>
            <a:off x="5815584" y="717018"/>
            <a:ext cx="3639312" cy="954107"/>
          </a:xfrm>
          <a:prstGeom prst="rect">
            <a:avLst/>
          </a:prstGeom>
          <a:noFill/>
        </p:spPr>
        <p:txBody>
          <a:bodyPr wrap="square" rtlCol="0">
            <a:spAutoFit/>
          </a:bodyPr>
          <a:lstStyle/>
          <a:p>
            <a:pPr algn="ctr"/>
            <a:r>
              <a:rPr lang="en-US" sz="2800" b="1" dirty="0"/>
              <a:t>Where to find the </a:t>
            </a:r>
          </a:p>
          <a:p>
            <a:pPr algn="ctr"/>
            <a:r>
              <a:rPr lang="en-US" sz="2800" b="1" dirty="0"/>
              <a:t>form number.</a:t>
            </a:r>
          </a:p>
        </p:txBody>
      </p:sp>
      <p:sp>
        <p:nvSpPr>
          <p:cNvPr id="9" name="Down Arrow 8">
            <a:extLst>
              <a:ext uri="{FF2B5EF4-FFF2-40B4-BE49-F238E27FC236}">
                <a16:creationId xmlns:a16="http://schemas.microsoft.com/office/drawing/2014/main" id="{8DF4AC6F-8759-E84C-90E6-D1B5151A637C}"/>
              </a:ext>
            </a:extLst>
          </p:cNvPr>
          <p:cNvSpPr/>
          <p:nvPr/>
        </p:nvSpPr>
        <p:spPr>
          <a:xfrm>
            <a:off x="10205695" y="4214590"/>
            <a:ext cx="470584" cy="11537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F5755E9-3989-5E4D-97EC-05B3840CC76E}"/>
              </a:ext>
            </a:extLst>
          </p:cNvPr>
          <p:cNvSpPr/>
          <p:nvPr/>
        </p:nvSpPr>
        <p:spPr>
          <a:xfrm>
            <a:off x="4603988" y="5003094"/>
            <a:ext cx="470584" cy="11537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428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BCED50-7E51-E84C-943E-65CAF8FCEE51}"/>
              </a:ext>
            </a:extLst>
          </p:cNvPr>
          <p:cNvSpPr/>
          <p:nvPr/>
        </p:nvSpPr>
        <p:spPr>
          <a:xfrm>
            <a:off x="3048000" y="2828836"/>
            <a:ext cx="6096000" cy="646331"/>
          </a:xfrm>
          <a:prstGeom prst="rect">
            <a:avLst/>
          </a:prstGeom>
        </p:spPr>
        <p:txBody>
          <a:bodyPr>
            <a:spAutoFit/>
          </a:bodyPr>
          <a:lstStyle/>
          <a:p>
            <a:br>
              <a:rPr lang="en-US" dirty="0"/>
            </a:br>
            <a:endParaRPr lang="en-US" dirty="0"/>
          </a:p>
        </p:txBody>
      </p:sp>
      <p:pic>
        <p:nvPicPr>
          <p:cNvPr id="25" name="Picture 24">
            <a:extLst>
              <a:ext uri="{FF2B5EF4-FFF2-40B4-BE49-F238E27FC236}">
                <a16:creationId xmlns:a16="http://schemas.microsoft.com/office/drawing/2014/main" id="{9B3F7C9C-BBC9-4D4F-A9E8-976612ED28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49177" y="352570"/>
            <a:ext cx="2655004" cy="2120462"/>
          </a:xfrm>
          <a:prstGeom prst="rect">
            <a:avLst/>
          </a:prstGeom>
          <a:noFill/>
        </p:spPr>
      </p:pic>
      <p:sp>
        <p:nvSpPr>
          <p:cNvPr id="11" name="TextBox 10">
            <a:extLst>
              <a:ext uri="{FF2B5EF4-FFF2-40B4-BE49-F238E27FC236}">
                <a16:creationId xmlns:a16="http://schemas.microsoft.com/office/drawing/2014/main" id="{7BBC7933-78D1-2A4C-9D1C-3B3FFC3E22EC}"/>
              </a:ext>
            </a:extLst>
          </p:cNvPr>
          <p:cNvSpPr txBox="1"/>
          <p:nvPr/>
        </p:nvSpPr>
        <p:spPr>
          <a:xfrm flipH="1">
            <a:off x="745331" y="2544097"/>
            <a:ext cx="4605338" cy="369332"/>
          </a:xfrm>
          <a:prstGeom prst="rect">
            <a:avLst/>
          </a:prstGeom>
          <a:noFill/>
        </p:spPr>
        <p:txBody>
          <a:bodyPr wrap="square" rtlCol="0">
            <a:spAutoFit/>
          </a:bodyPr>
          <a:lstStyle/>
          <a:p>
            <a:pPr algn="ctr"/>
            <a:r>
              <a:rPr lang="en-US" dirty="0"/>
              <a:t>Chapter to Chapter Transfers</a:t>
            </a:r>
          </a:p>
        </p:txBody>
      </p:sp>
      <p:sp>
        <p:nvSpPr>
          <p:cNvPr id="12" name="TextBox 11">
            <a:extLst>
              <a:ext uri="{FF2B5EF4-FFF2-40B4-BE49-F238E27FC236}">
                <a16:creationId xmlns:a16="http://schemas.microsoft.com/office/drawing/2014/main" id="{9326B5FE-75BD-1546-99CA-423BE870ED27}"/>
              </a:ext>
            </a:extLst>
          </p:cNvPr>
          <p:cNvSpPr txBox="1"/>
          <p:nvPr/>
        </p:nvSpPr>
        <p:spPr>
          <a:xfrm>
            <a:off x="745331" y="2984494"/>
            <a:ext cx="4181581" cy="3139321"/>
          </a:xfrm>
          <a:prstGeom prst="rect">
            <a:avLst/>
          </a:prstGeom>
          <a:noFill/>
        </p:spPr>
        <p:txBody>
          <a:bodyPr wrap="square" rtlCol="0">
            <a:spAutoFit/>
          </a:bodyPr>
          <a:lstStyle/>
          <a:p>
            <a:r>
              <a:rPr lang="en-US" dirty="0"/>
              <a:t>Many members have decided to transfer their membership from their original chapter to another chapter, with out informing the the original chapter.</a:t>
            </a:r>
          </a:p>
          <a:p>
            <a:endParaRPr lang="en-US" dirty="0"/>
          </a:p>
          <a:p>
            <a:r>
              <a:rPr lang="en-US" dirty="0"/>
              <a:t>When this is done, a member will be dropped from the California and National Roster for non-payment of dues because his status was not changed in the National Data base and the original chapter listed him as a drop.</a:t>
            </a:r>
          </a:p>
        </p:txBody>
      </p:sp>
      <p:graphicFrame>
        <p:nvGraphicFramePr>
          <p:cNvPr id="2" name="Object 1">
            <a:extLst>
              <a:ext uri="{FF2B5EF4-FFF2-40B4-BE49-F238E27FC236}">
                <a16:creationId xmlns:a16="http://schemas.microsoft.com/office/drawing/2014/main" id="{D204BC2A-5038-E645-A9B1-86F2716D31E7}"/>
              </a:ext>
            </a:extLst>
          </p:cNvPr>
          <p:cNvGraphicFramePr>
            <a:graphicFrameLocks noChangeAspect="1"/>
          </p:cNvGraphicFramePr>
          <p:nvPr>
            <p:extLst>
              <p:ext uri="{D42A27DB-BD31-4B8C-83A1-F6EECF244321}">
                <p14:modId xmlns:p14="http://schemas.microsoft.com/office/powerpoint/2010/main" val="3657434288"/>
              </p:ext>
            </p:extLst>
          </p:nvPr>
        </p:nvGraphicFramePr>
        <p:xfrm>
          <a:off x="6447340" y="787737"/>
          <a:ext cx="4268787" cy="5418137"/>
        </p:xfrm>
        <a:graphic>
          <a:graphicData uri="http://schemas.openxmlformats.org/presentationml/2006/ole">
            <mc:AlternateContent xmlns:mc="http://schemas.openxmlformats.org/markup-compatibility/2006">
              <mc:Choice xmlns:v="urn:schemas-microsoft-com:vml" Requires="v">
                <p:oleObj spid="_x0000_s7214" name="Document" r:id="rId4" imgW="7073900" imgH="8978900" progId="Word.Document.12">
                  <p:embed/>
                </p:oleObj>
              </mc:Choice>
              <mc:Fallback>
                <p:oleObj name="Document" r:id="rId4" imgW="7073900" imgH="8978900" progId="Word.Document.12">
                  <p:embed/>
                  <p:pic>
                    <p:nvPicPr>
                      <p:cNvPr id="0" name=""/>
                      <p:cNvPicPr/>
                      <p:nvPr/>
                    </p:nvPicPr>
                    <p:blipFill>
                      <a:blip r:embed="rId5"/>
                      <a:stretch>
                        <a:fillRect/>
                      </a:stretch>
                    </p:blipFill>
                    <p:spPr>
                      <a:xfrm>
                        <a:off x="6447340" y="787737"/>
                        <a:ext cx="4268787" cy="541813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3CDE40D-7004-584B-B81C-B042B561CE9A}"/>
              </a:ext>
            </a:extLst>
          </p:cNvPr>
          <p:cNvSpPr txBox="1"/>
          <p:nvPr/>
        </p:nvSpPr>
        <p:spPr>
          <a:xfrm>
            <a:off x="9144001" y="6205874"/>
            <a:ext cx="2319130" cy="646331"/>
          </a:xfrm>
          <a:prstGeom prst="rect">
            <a:avLst/>
          </a:prstGeom>
          <a:noFill/>
        </p:spPr>
        <p:txBody>
          <a:bodyPr wrap="square" rtlCol="0">
            <a:spAutoFit/>
          </a:bodyPr>
          <a:lstStyle/>
          <a:p>
            <a:r>
              <a:rPr lang="en-US" dirty="0"/>
              <a:t>There is no number, a CASSAR Document</a:t>
            </a:r>
          </a:p>
        </p:txBody>
      </p:sp>
    </p:spTree>
    <p:extLst>
      <p:ext uri="{BB962C8B-B14F-4D97-AF65-F5344CB8AC3E}">
        <p14:creationId xmlns:p14="http://schemas.microsoft.com/office/powerpoint/2010/main" val="3884289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BCED50-7E51-E84C-943E-65CAF8FCEE51}"/>
              </a:ext>
            </a:extLst>
          </p:cNvPr>
          <p:cNvSpPr/>
          <p:nvPr/>
        </p:nvSpPr>
        <p:spPr>
          <a:xfrm>
            <a:off x="3048000" y="2828836"/>
            <a:ext cx="6096000" cy="646331"/>
          </a:xfrm>
          <a:prstGeom prst="rect">
            <a:avLst/>
          </a:prstGeom>
        </p:spPr>
        <p:txBody>
          <a:bodyPr>
            <a:spAutoFit/>
          </a:bodyPr>
          <a:lstStyle/>
          <a:p>
            <a:br>
              <a:rPr lang="en-US" dirty="0"/>
            </a:br>
            <a:endParaRPr lang="en-US" dirty="0"/>
          </a:p>
        </p:txBody>
      </p:sp>
      <p:pic>
        <p:nvPicPr>
          <p:cNvPr id="25" name="Picture 24">
            <a:extLst>
              <a:ext uri="{FF2B5EF4-FFF2-40B4-BE49-F238E27FC236}">
                <a16:creationId xmlns:a16="http://schemas.microsoft.com/office/drawing/2014/main" id="{9B3F7C9C-BBC9-4D4F-A9E8-976612ED28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00547" y="352569"/>
            <a:ext cx="3238116" cy="2668033"/>
          </a:xfrm>
          <a:prstGeom prst="rect">
            <a:avLst/>
          </a:prstGeom>
          <a:noFill/>
        </p:spPr>
      </p:pic>
      <p:sp>
        <p:nvSpPr>
          <p:cNvPr id="11" name="TextBox 10">
            <a:extLst>
              <a:ext uri="{FF2B5EF4-FFF2-40B4-BE49-F238E27FC236}">
                <a16:creationId xmlns:a16="http://schemas.microsoft.com/office/drawing/2014/main" id="{7BBC7933-78D1-2A4C-9D1C-3B3FFC3E22EC}"/>
              </a:ext>
            </a:extLst>
          </p:cNvPr>
          <p:cNvSpPr txBox="1"/>
          <p:nvPr/>
        </p:nvSpPr>
        <p:spPr>
          <a:xfrm flipH="1">
            <a:off x="449178" y="2878552"/>
            <a:ext cx="5438273" cy="646331"/>
          </a:xfrm>
          <a:prstGeom prst="rect">
            <a:avLst/>
          </a:prstGeom>
          <a:noFill/>
        </p:spPr>
        <p:txBody>
          <a:bodyPr wrap="square" rtlCol="0">
            <a:spAutoFit/>
          </a:bodyPr>
          <a:lstStyle/>
          <a:p>
            <a:pPr algn="ctr"/>
            <a:r>
              <a:rPr lang="en-US" dirty="0"/>
              <a:t>Application to Reinstate Membership into the     California Society</a:t>
            </a:r>
          </a:p>
        </p:txBody>
      </p:sp>
      <p:sp>
        <p:nvSpPr>
          <p:cNvPr id="12" name="TextBox 11">
            <a:extLst>
              <a:ext uri="{FF2B5EF4-FFF2-40B4-BE49-F238E27FC236}">
                <a16:creationId xmlns:a16="http://schemas.microsoft.com/office/drawing/2014/main" id="{9326B5FE-75BD-1546-99CA-423BE870ED27}"/>
              </a:ext>
            </a:extLst>
          </p:cNvPr>
          <p:cNvSpPr txBox="1"/>
          <p:nvPr/>
        </p:nvSpPr>
        <p:spPr>
          <a:xfrm>
            <a:off x="1077523" y="3574599"/>
            <a:ext cx="4181581" cy="3416320"/>
          </a:xfrm>
          <a:prstGeom prst="rect">
            <a:avLst/>
          </a:prstGeom>
          <a:noFill/>
        </p:spPr>
        <p:txBody>
          <a:bodyPr wrap="square" rtlCol="0">
            <a:spAutoFit/>
          </a:bodyPr>
          <a:lstStyle/>
          <a:p>
            <a:r>
              <a:rPr lang="en-US" dirty="0"/>
              <a:t>(1) This Form 0918 and should not be used for the transfer of membership.</a:t>
            </a:r>
          </a:p>
          <a:p>
            <a:r>
              <a:rPr lang="en-US" dirty="0"/>
              <a:t>(2) The California Society By-laws require that the Sate Secretary obtains the approval of the Executive Committee prior to any reinstatement of membership.</a:t>
            </a:r>
          </a:p>
          <a:p>
            <a:r>
              <a:rPr lang="en-US" dirty="0"/>
              <a:t>(3) This is a three part document, part one the member fills out, part two the state secretary, and part three NSSAR.</a:t>
            </a:r>
          </a:p>
          <a:p>
            <a:r>
              <a:rPr lang="en-US" dirty="0"/>
              <a:t>(4) It can take up to six weeks for a member to be reinstated.</a:t>
            </a:r>
          </a:p>
          <a:p>
            <a:endParaRPr lang="en-US" dirty="0"/>
          </a:p>
        </p:txBody>
      </p:sp>
      <p:pic>
        <p:nvPicPr>
          <p:cNvPr id="3" name="Picture 2">
            <a:extLst>
              <a:ext uri="{FF2B5EF4-FFF2-40B4-BE49-F238E27FC236}">
                <a16:creationId xmlns:a16="http://schemas.microsoft.com/office/drawing/2014/main" id="{0D937E01-794B-8148-B8A0-695A2C82F798}"/>
              </a:ext>
            </a:extLst>
          </p:cNvPr>
          <p:cNvPicPr>
            <a:picLocks noChangeAspect="1"/>
          </p:cNvPicPr>
          <p:nvPr/>
        </p:nvPicPr>
        <p:blipFill>
          <a:blip r:embed="rId3"/>
          <a:stretch>
            <a:fillRect/>
          </a:stretch>
        </p:blipFill>
        <p:spPr>
          <a:xfrm>
            <a:off x="6444820" y="213855"/>
            <a:ext cx="4968860" cy="6430289"/>
          </a:xfrm>
          <a:prstGeom prst="rect">
            <a:avLst/>
          </a:prstGeom>
        </p:spPr>
      </p:pic>
    </p:spTree>
    <p:extLst>
      <p:ext uri="{BB962C8B-B14F-4D97-AF65-F5344CB8AC3E}">
        <p14:creationId xmlns:p14="http://schemas.microsoft.com/office/powerpoint/2010/main" val="1937520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3F04-EDE3-F047-8563-00085F99B084}"/>
              </a:ext>
            </a:extLst>
          </p:cNvPr>
          <p:cNvSpPr>
            <a:spLocks noGrp="1"/>
          </p:cNvSpPr>
          <p:nvPr>
            <p:ph type="title"/>
          </p:nvPr>
        </p:nvSpPr>
        <p:spPr/>
        <p:txBody>
          <a:bodyPr/>
          <a:lstStyle/>
          <a:p>
            <a:pPr algn="ctr"/>
            <a:r>
              <a:rPr lang="en-US" dirty="0"/>
              <a:t>Comparison of the two Forms</a:t>
            </a:r>
          </a:p>
        </p:txBody>
      </p:sp>
      <p:sp>
        <p:nvSpPr>
          <p:cNvPr id="3" name="Text Placeholder 2">
            <a:extLst>
              <a:ext uri="{FF2B5EF4-FFF2-40B4-BE49-F238E27FC236}">
                <a16:creationId xmlns:a16="http://schemas.microsoft.com/office/drawing/2014/main" id="{DA7AAC29-71E8-5045-86A0-66CDF3D461F8}"/>
              </a:ext>
            </a:extLst>
          </p:cNvPr>
          <p:cNvSpPr>
            <a:spLocks noGrp="1"/>
          </p:cNvSpPr>
          <p:nvPr>
            <p:ph type="body" idx="1"/>
          </p:nvPr>
        </p:nvSpPr>
        <p:spPr/>
        <p:txBody>
          <a:bodyPr>
            <a:normAutofit fontScale="92500"/>
          </a:bodyPr>
          <a:lstStyle/>
          <a:p>
            <a:pPr algn="ctr"/>
            <a:r>
              <a:rPr lang="en-US" dirty="0"/>
              <a:t>Application for Transfer of Membership into or out of a state society.</a:t>
            </a:r>
          </a:p>
        </p:txBody>
      </p:sp>
      <p:pic>
        <p:nvPicPr>
          <p:cNvPr id="8" name="Content Placeholder 7">
            <a:extLst>
              <a:ext uri="{FF2B5EF4-FFF2-40B4-BE49-F238E27FC236}">
                <a16:creationId xmlns:a16="http://schemas.microsoft.com/office/drawing/2014/main" id="{CFC34E8F-172D-6D40-AFCC-0FD862FF5AFA}"/>
              </a:ext>
            </a:extLst>
          </p:cNvPr>
          <p:cNvPicPr>
            <a:picLocks noGrp="1" noChangeAspect="1"/>
          </p:cNvPicPr>
          <p:nvPr>
            <p:ph sz="half" idx="2"/>
          </p:nvPr>
        </p:nvPicPr>
        <p:blipFill>
          <a:blip r:embed="rId2"/>
          <a:stretch>
            <a:fillRect/>
          </a:stretch>
        </p:blipFill>
        <p:spPr>
          <a:xfrm>
            <a:off x="1995091" y="2505075"/>
            <a:ext cx="2847181" cy="3684588"/>
          </a:xfrm>
        </p:spPr>
      </p:pic>
      <p:sp>
        <p:nvSpPr>
          <p:cNvPr id="5" name="Text Placeholder 4">
            <a:extLst>
              <a:ext uri="{FF2B5EF4-FFF2-40B4-BE49-F238E27FC236}">
                <a16:creationId xmlns:a16="http://schemas.microsoft.com/office/drawing/2014/main" id="{E37981D8-AF15-9A42-93E6-89D14AE0DA26}"/>
              </a:ext>
            </a:extLst>
          </p:cNvPr>
          <p:cNvSpPr>
            <a:spLocks noGrp="1"/>
          </p:cNvSpPr>
          <p:nvPr>
            <p:ph type="body" sz="quarter" idx="3"/>
          </p:nvPr>
        </p:nvSpPr>
        <p:spPr/>
        <p:txBody>
          <a:bodyPr>
            <a:normAutofit fontScale="92500"/>
          </a:bodyPr>
          <a:lstStyle/>
          <a:p>
            <a:pPr algn="ctr"/>
            <a:r>
              <a:rPr lang="en-US" dirty="0"/>
              <a:t>Application for reinstatement into the California Society.</a:t>
            </a:r>
          </a:p>
        </p:txBody>
      </p:sp>
      <p:pic>
        <p:nvPicPr>
          <p:cNvPr id="10" name="Content Placeholder 9">
            <a:extLst>
              <a:ext uri="{FF2B5EF4-FFF2-40B4-BE49-F238E27FC236}">
                <a16:creationId xmlns:a16="http://schemas.microsoft.com/office/drawing/2014/main" id="{33D9E967-2DDC-5643-AE98-987488AF6CFF}"/>
              </a:ext>
            </a:extLst>
          </p:cNvPr>
          <p:cNvPicPr>
            <a:picLocks noGrp="1" noChangeAspect="1"/>
          </p:cNvPicPr>
          <p:nvPr>
            <p:ph sz="quarter" idx="4"/>
          </p:nvPr>
        </p:nvPicPr>
        <p:blipFill>
          <a:blip r:embed="rId3"/>
          <a:stretch>
            <a:fillRect/>
          </a:stretch>
        </p:blipFill>
        <p:spPr>
          <a:xfrm>
            <a:off x="7340203" y="2505075"/>
            <a:ext cx="2847181" cy="3684588"/>
          </a:xfrm>
        </p:spPr>
      </p:pic>
    </p:spTree>
    <p:extLst>
      <p:ext uri="{BB962C8B-B14F-4D97-AF65-F5344CB8AC3E}">
        <p14:creationId xmlns:p14="http://schemas.microsoft.com/office/powerpoint/2010/main" val="1708465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BCED50-7E51-E84C-943E-65CAF8FCEE51}"/>
              </a:ext>
            </a:extLst>
          </p:cNvPr>
          <p:cNvSpPr/>
          <p:nvPr/>
        </p:nvSpPr>
        <p:spPr>
          <a:xfrm>
            <a:off x="3048000" y="2828836"/>
            <a:ext cx="6096000" cy="646331"/>
          </a:xfrm>
          <a:prstGeom prst="rect">
            <a:avLst/>
          </a:prstGeom>
        </p:spPr>
        <p:txBody>
          <a:bodyPr>
            <a:spAutoFit/>
          </a:bodyPr>
          <a:lstStyle/>
          <a:p>
            <a:br>
              <a:rPr lang="en-US" dirty="0"/>
            </a:br>
            <a:endParaRPr lang="en-US" dirty="0"/>
          </a:p>
        </p:txBody>
      </p:sp>
      <p:pic>
        <p:nvPicPr>
          <p:cNvPr id="25" name="Picture 24">
            <a:extLst>
              <a:ext uri="{FF2B5EF4-FFF2-40B4-BE49-F238E27FC236}">
                <a16:creationId xmlns:a16="http://schemas.microsoft.com/office/drawing/2014/main" id="{9B3F7C9C-BBC9-4D4F-A9E8-976612ED28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49177" y="352570"/>
            <a:ext cx="2655004" cy="2120462"/>
          </a:xfrm>
          <a:prstGeom prst="rect">
            <a:avLst/>
          </a:prstGeom>
          <a:noFill/>
        </p:spPr>
      </p:pic>
      <p:sp>
        <p:nvSpPr>
          <p:cNvPr id="11" name="TextBox 10">
            <a:extLst>
              <a:ext uri="{FF2B5EF4-FFF2-40B4-BE49-F238E27FC236}">
                <a16:creationId xmlns:a16="http://schemas.microsoft.com/office/drawing/2014/main" id="{7BBC7933-78D1-2A4C-9D1C-3B3FFC3E22EC}"/>
              </a:ext>
            </a:extLst>
          </p:cNvPr>
          <p:cNvSpPr txBox="1"/>
          <p:nvPr/>
        </p:nvSpPr>
        <p:spPr>
          <a:xfrm flipH="1">
            <a:off x="533452" y="2444024"/>
            <a:ext cx="4605338" cy="369332"/>
          </a:xfrm>
          <a:prstGeom prst="rect">
            <a:avLst/>
          </a:prstGeom>
          <a:noFill/>
        </p:spPr>
        <p:txBody>
          <a:bodyPr wrap="square" rtlCol="0">
            <a:spAutoFit/>
          </a:bodyPr>
          <a:lstStyle/>
          <a:p>
            <a:pPr algn="ctr"/>
            <a:r>
              <a:rPr lang="en-US" dirty="0"/>
              <a:t>Dual State Membership</a:t>
            </a:r>
          </a:p>
        </p:txBody>
      </p:sp>
      <p:sp>
        <p:nvSpPr>
          <p:cNvPr id="12" name="TextBox 11">
            <a:extLst>
              <a:ext uri="{FF2B5EF4-FFF2-40B4-BE49-F238E27FC236}">
                <a16:creationId xmlns:a16="http://schemas.microsoft.com/office/drawing/2014/main" id="{9326B5FE-75BD-1546-99CA-423BE870ED27}"/>
              </a:ext>
            </a:extLst>
          </p:cNvPr>
          <p:cNvSpPr txBox="1"/>
          <p:nvPr/>
        </p:nvSpPr>
        <p:spPr>
          <a:xfrm>
            <a:off x="873934" y="2828836"/>
            <a:ext cx="4181581" cy="3970318"/>
          </a:xfrm>
          <a:prstGeom prst="rect">
            <a:avLst/>
          </a:prstGeom>
          <a:noFill/>
        </p:spPr>
        <p:txBody>
          <a:bodyPr wrap="square" rtlCol="0">
            <a:spAutoFit/>
          </a:bodyPr>
          <a:lstStyle/>
          <a:p>
            <a:r>
              <a:rPr lang="en-US" dirty="0"/>
              <a:t>National has a form 0920 which is meant for members that desire to be a ”Dual” member in another state to fill out each year and file with the State Secretary.</a:t>
            </a:r>
          </a:p>
          <a:p>
            <a:endParaRPr lang="en-US" dirty="0"/>
          </a:p>
          <a:p>
            <a:r>
              <a:rPr lang="en-US" dirty="0"/>
              <a:t>Form 0920 affirms that that the member is in good standing with his current state and has paid his dues to NSSAR. </a:t>
            </a:r>
          </a:p>
          <a:p>
            <a:endParaRPr lang="en-US" dirty="0"/>
          </a:p>
          <a:p>
            <a:r>
              <a:rPr lang="en-US" dirty="0"/>
              <a:t>The California Society requires that all Dual state members members provide a Record Copy to the state and that a state number is issued, since the member pays the California State Society dues.</a:t>
            </a:r>
          </a:p>
        </p:txBody>
      </p:sp>
      <p:pic>
        <p:nvPicPr>
          <p:cNvPr id="3" name="Picture 2">
            <a:extLst>
              <a:ext uri="{FF2B5EF4-FFF2-40B4-BE49-F238E27FC236}">
                <a16:creationId xmlns:a16="http://schemas.microsoft.com/office/drawing/2014/main" id="{53976500-B073-DA43-986D-A7D3F12C6401}"/>
              </a:ext>
            </a:extLst>
          </p:cNvPr>
          <p:cNvPicPr>
            <a:picLocks noChangeAspect="1"/>
          </p:cNvPicPr>
          <p:nvPr/>
        </p:nvPicPr>
        <p:blipFill>
          <a:blip r:embed="rId3"/>
          <a:stretch>
            <a:fillRect/>
          </a:stretch>
        </p:blipFill>
        <p:spPr>
          <a:xfrm>
            <a:off x="6206850" y="251728"/>
            <a:ext cx="4910329" cy="6354543"/>
          </a:xfrm>
          <a:prstGeom prst="rect">
            <a:avLst/>
          </a:prstGeom>
        </p:spPr>
      </p:pic>
    </p:spTree>
    <p:extLst>
      <p:ext uri="{BB962C8B-B14F-4D97-AF65-F5344CB8AC3E}">
        <p14:creationId xmlns:p14="http://schemas.microsoft.com/office/powerpoint/2010/main" val="9267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BCED50-7E51-E84C-943E-65CAF8FCEE51}"/>
              </a:ext>
            </a:extLst>
          </p:cNvPr>
          <p:cNvSpPr/>
          <p:nvPr/>
        </p:nvSpPr>
        <p:spPr>
          <a:xfrm>
            <a:off x="3048000" y="2828836"/>
            <a:ext cx="6096000" cy="646331"/>
          </a:xfrm>
          <a:prstGeom prst="rect">
            <a:avLst/>
          </a:prstGeom>
        </p:spPr>
        <p:txBody>
          <a:bodyPr>
            <a:spAutoFit/>
          </a:bodyPr>
          <a:lstStyle/>
          <a:p>
            <a:br>
              <a:rPr lang="en-US" dirty="0"/>
            </a:br>
            <a:endParaRPr lang="en-US" dirty="0"/>
          </a:p>
        </p:txBody>
      </p:sp>
      <p:pic>
        <p:nvPicPr>
          <p:cNvPr id="25" name="Picture 24">
            <a:extLst>
              <a:ext uri="{FF2B5EF4-FFF2-40B4-BE49-F238E27FC236}">
                <a16:creationId xmlns:a16="http://schemas.microsoft.com/office/drawing/2014/main" id="{9B3F7C9C-BBC9-4D4F-A9E8-976612ED28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49177" y="352570"/>
            <a:ext cx="2655004" cy="2120462"/>
          </a:xfrm>
          <a:prstGeom prst="rect">
            <a:avLst/>
          </a:prstGeom>
          <a:noFill/>
        </p:spPr>
      </p:pic>
      <p:sp>
        <p:nvSpPr>
          <p:cNvPr id="11" name="TextBox 10">
            <a:extLst>
              <a:ext uri="{FF2B5EF4-FFF2-40B4-BE49-F238E27FC236}">
                <a16:creationId xmlns:a16="http://schemas.microsoft.com/office/drawing/2014/main" id="{7BBC7933-78D1-2A4C-9D1C-3B3FFC3E22EC}"/>
              </a:ext>
            </a:extLst>
          </p:cNvPr>
          <p:cNvSpPr txBox="1"/>
          <p:nvPr/>
        </p:nvSpPr>
        <p:spPr>
          <a:xfrm flipH="1">
            <a:off x="533452" y="2444024"/>
            <a:ext cx="4605338" cy="369332"/>
          </a:xfrm>
          <a:prstGeom prst="rect">
            <a:avLst/>
          </a:prstGeom>
          <a:noFill/>
        </p:spPr>
        <p:txBody>
          <a:bodyPr wrap="square" rtlCol="0">
            <a:spAutoFit/>
          </a:bodyPr>
          <a:lstStyle/>
          <a:p>
            <a:pPr algn="ctr"/>
            <a:r>
              <a:rPr lang="en-US" dirty="0"/>
              <a:t>Dual State Membership</a:t>
            </a:r>
          </a:p>
        </p:txBody>
      </p:sp>
      <p:sp>
        <p:nvSpPr>
          <p:cNvPr id="12" name="TextBox 11">
            <a:extLst>
              <a:ext uri="{FF2B5EF4-FFF2-40B4-BE49-F238E27FC236}">
                <a16:creationId xmlns:a16="http://schemas.microsoft.com/office/drawing/2014/main" id="{9326B5FE-75BD-1546-99CA-423BE870ED27}"/>
              </a:ext>
            </a:extLst>
          </p:cNvPr>
          <p:cNvSpPr txBox="1"/>
          <p:nvPr/>
        </p:nvSpPr>
        <p:spPr>
          <a:xfrm>
            <a:off x="873934" y="2828836"/>
            <a:ext cx="4181581" cy="2585323"/>
          </a:xfrm>
          <a:prstGeom prst="rect">
            <a:avLst/>
          </a:prstGeom>
          <a:noFill/>
        </p:spPr>
        <p:txBody>
          <a:bodyPr wrap="square" rtlCol="0">
            <a:spAutoFit/>
          </a:bodyPr>
          <a:lstStyle/>
          <a:p>
            <a:r>
              <a:rPr lang="en-US" dirty="0"/>
              <a:t>Chapters should request that their Dual State member provide the state with this Form, there are a few exceptions, when the dual member is also a California State Life Members.</a:t>
            </a:r>
          </a:p>
          <a:p>
            <a:endParaRPr lang="en-US" dirty="0"/>
          </a:p>
          <a:p>
            <a:r>
              <a:rPr lang="en-US" dirty="0"/>
              <a:t>Chapters need to collect California State dues from State Dual members and list them on the annual Reconciliation Report.</a:t>
            </a:r>
          </a:p>
        </p:txBody>
      </p:sp>
      <p:pic>
        <p:nvPicPr>
          <p:cNvPr id="3" name="Picture 2">
            <a:extLst>
              <a:ext uri="{FF2B5EF4-FFF2-40B4-BE49-F238E27FC236}">
                <a16:creationId xmlns:a16="http://schemas.microsoft.com/office/drawing/2014/main" id="{53976500-B073-DA43-986D-A7D3F12C6401}"/>
              </a:ext>
            </a:extLst>
          </p:cNvPr>
          <p:cNvPicPr>
            <a:picLocks noChangeAspect="1"/>
          </p:cNvPicPr>
          <p:nvPr/>
        </p:nvPicPr>
        <p:blipFill>
          <a:blip r:embed="rId3"/>
          <a:stretch>
            <a:fillRect/>
          </a:stretch>
        </p:blipFill>
        <p:spPr>
          <a:xfrm>
            <a:off x="6206850" y="251728"/>
            <a:ext cx="4910329" cy="6354543"/>
          </a:xfrm>
          <a:prstGeom prst="rect">
            <a:avLst/>
          </a:prstGeom>
        </p:spPr>
      </p:pic>
    </p:spTree>
    <p:extLst>
      <p:ext uri="{BB962C8B-B14F-4D97-AF65-F5344CB8AC3E}">
        <p14:creationId xmlns:p14="http://schemas.microsoft.com/office/powerpoint/2010/main" val="3044429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7586-418B-1949-B59B-B5900D448356}"/>
              </a:ext>
            </a:extLst>
          </p:cNvPr>
          <p:cNvSpPr>
            <a:spLocks noGrp="1"/>
          </p:cNvSpPr>
          <p:nvPr>
            <p:ph type="title"/>
          </p:nvPr>
        </p:nvSpPr>
        <p:spPr>
          <a:xfrm>
            <a:off x="525468" y="643573"/>
            <a:ext cx="4246557" cy="1215307"/>
          </a:xfrm>
        </p:spPr>
        <p:txBody>
          <a:bodyPr>
            <a:normAutofit fontScale="90000"/>
          </a:bodyPr>
          <a:lstStyle/>
          <a:p>
            <a:pPr algn="ctr"/>
            <a:r>
              <a:rPr lang="en-US" sz="1800" b="1" dirty="0">
                <a:latin typeface="Baloo" panose="03080902040302020200" pitchFamily="66" charset="77"/>
                <a:cs typeface="Baloo" panose="03080902040302020200" pitchFamily="66" charset="77"/>
              </a:rPr>
              <a:t>                   Find the </a:t>
            </a:r>
            <a:br>
              <a:rPr lang="en-US" sz="1800" b="1" dirty="0">
                <a:latin typeface="Baloo" panose="03080902040302020200" pitchFamily="66" charset="77"/>
                <a:cs typeface="Baloo" panose="03080902040302020200" pitchFamily="66" charset="77"/>
              </a:rPr>
            </a:br>
            <a:r>
              <a:rPr lang="en-US" sz="1800" b="1" dirty="0">
                <a:latin typeface="Baloo" panose="03080902040302020200" pitchFamily="66" charset="77"/>
                <a:cs typeface="Baloo" panose="03080902040302020200" pitchFamily="66" charset="77"/>
              </a:rPr>
              <a:t>                  Forms</a:t>
            </a:r>
            <a:br>
              <a:rPr lang="en-US" sz="1800" b="1" dirty="0">
                <a:latin typeface="Baloo" panose="03080902040302020200" pitchFamily="66" charset="77"/>
                <a:cs typeface="Baloo" panose="03080902040302020200" pitchFamily="66" charset="77"/>
              </a:rPr>
            </a:br>
            <a:r>
              <a:rPr lang="en-US" sz="1800" b="1" dirty="0">
                <a:latin typeface="Baloo" panose="03080902040302020200" pitchFamily="66" charset="77"/>
                <a:cs typeface="Baloo" panose="03080902040302020200" pitchFamily="66" charset="77"/>
              </a:rPr>
              <a:t>                  on the</a:t>
            </a:r>
            <a:br>
              <a:rPr lang="en-US" sz="1800" b="1" dirty="0">
                <a:latin typeface="Baloo" panose="03080902040302020200" pitchFamily="66" charset="77"/>
                <a:cs typeface="Baloo" panose="03080902040302020200" pitchFamily="66" charset="77"/>
              </a:rPr>
            </a:br>
            <a:r>
              <a:rPr lang="en-US" sz="1800" b="1" dirty="0">
                <a:latin typeface="Baloo" panose="03080902040302020200" pitchFamily="66" charset="77"/>
                <a:cs typeface="Baloo" panose="03080902040302020200" pitchFamily="66" charset="77"/>
              </a:rPr>
              <a:t>S.               NSSAR Site</a:t>
            </a:r>
            <a:br>
              <a:rPr lang="en-US" sz="1800" b="1" dirty="0">
                <a:latin typeface="Baloo" panose="03080902040302020200" pitchFamily="66" charset="77"/>
                <a:cs typeface="Baloo" panose="03080902040302020200" pitchFamily="66" charset="77"/>
              </a:rPr>
            </a:br>
            <a:r>
              <a:rPr lang="en-US" sz="1800" b="1" dirty="0">
                <a:latin typeface="Baloo" panose="03080902040302020200" pitchFamily="66" charset="77"/>
                <a:cs typeface="Baloo" panose="03080902040302020200" pitchFamily="66" charset="77"/>
              </a:rPr>
              <a:t>                  </a:t>
            </a:r>
          </a:p>
        </p:txBody>
      </p:sp>
      <p:sp>
        <p:nvSpPr>
          <p:cNvPr id="4" name="Text Placeholder 3">
            <a:extLst>
              <a:ext uri="{FF2B5EF4-FFF2-40B4-BE49-F238E27FC236}">
                <a16:creationId xmlns:a16="http://schemas.microsoft.com/office/drawing/2014/main" id="{C8888DF2-01A9-4D4F-A5D2-F2D587456E19}"/>
              </a:ext>
            </a:extLst>
          </p:cNvPr>
          <p:cNvSpPr>
            <a:spLocks noGrp="1"/>
          </p:cNvSpPr>
          <p:nvPr>
            <p:ph type="body" sz="half" idx="2"/>
          </p:nvPr>
        </p:nvSpPr>
        <p:spPr>
          <a:xfrm>
            <a:off x="839788" y="1624264"/>
            <a:ext cx="3932237" cy="4244724"/>
          </a:xfrm>
        </p:spPr>
        <p:txBody>
          <a:bodyPr/>
          <a:lstStyle/>
          <a:p>
            <a:r>
              <a:rPr lang="en-US" sz="1800" b="1" dirty="0"/>
              <a:t>Remember</a:t>
            </a:r>
          </a:p>
          <a:p>
            <a:r>
              <a:rPr lang="en-US" b="1" dirty="0"/>
              <a:t>Log into the National Web Site.</a:t>
            </a:r>
          </a:p>
          <a:p>
            <a:r>
              <a:rPr lang="en-US" b="1" dirty="0"/>
              <a:t>At the top of the page is a White Tool Bar.</a:t>
            </a:r>
          </a:p>
          <a:p>
            <a:r>
              <a:rPr lang="en-US" b="1" dirty="0"/>
              <a:t>Look For the “Members” tab.</a:t>
            </a:r>
          </a:p>
          <a:p>
            <a:r>
              <a:rPr lang="en-US" b="1" dirty="0"/>
              <a:t>There will be drop down, go to ”Forms &amp; Manuals.”</a:t>
            </a:r>
          </a:p>
          <a:p>
            <a:r>
              <a:rPr lang="en-US" b="1" dirty="0"/>
              <a:t>Scroll down to the middle of the forms to the the “Organizational Forms” section.</a:t>
            </a:r>
          </a:p>
          <a:p>
            <a:r>
              <a:rPr lang="en-US" b="1" dirty="0"/>
              <a:t>In this section you will find most of the common forms that are used by the chapter secretary in a PDF printable format</a:t>
            </a:r>
            <a:r>
              <a:rPr lang="en-US" dirty="0"/>
              <a:t>.</a:t>
            </a:r>
          </a:p>
        </p:txBody>
      </p:sp>
      <p:pic>
        <p:nvPicPr>
          <p:cNvPr id="6" name="Picture 5">
            <a:extLst>
              <a:ext uri="{FF2B5EF4-FFF2-40B4-BE49-F238E27FC236}">
                <a16:creationId xmlns:a16="http://schemas.microsoft.com/office/drawing/2014/main" id="{79C453C7-6A8C-E744-8D0A-9D14FCB56E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9788" y="454074"/>
            <a:ext cx="1441166" cy="1215307"/>
          </a:xfrm>
          <a:prstGeom prst="rect">
            <a:avLst/>
          </a:prstGeom>
          <a:noFill/>
        </p:spPr>
      </p:pic>
      <p:sp>
        <p:nvSpPr>
          <p:cNvPr id="9" name="TextBox 8">
            <a:extLst>
              <a:ext uri="{FF2B5EF4-FFF2-40B4-BE49-F238E27FC236}">
                <a16:creationId xmlns:a16="http://schemas.microsoft.com/office/drawing/2014/main" id="{27648118-4B44-6A41-A124-57E2F2DE766A}"/>
              </a:ext>
            </a:extLst>
          </p:cNvPr>
          <p:cNvSpPr txBox="1"/>
          <p:nvPr/>
        </p:nvSpPr>
        <p:spPr>
          <a:xfrm>
            <a:off x="5486401" y="883403"/>
            <a:ext cx="5993512" cy="4383393"/>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8CF07AB4-82FF-E140-AFB5-549858FCC7DD}"/>
              </a:ext>
            </a:extLst>
          </p:cNvPr>
          <p:cNvPicPr>
            <a:picLocks noChangeAspect="1"/>
          </p:cNvPicPr>
          <p:nvPr/>
        </p:nvPicPr>
        <p:blipFill>
          <a:blip r:embed="rId3"/>
          <a:stretch>
            <a:fillRect/>
          </a:stretch>
        </p:blipFill>
        <p:spPr>
          <a:xfrm>
            <a:off x="4772025" y="852519"/>
            <a:ext cx="6894507" cy="5016469"/>
          </a:xfrm>
          <a:prstGeom prst="rect">
            <a:avLst/>
          </a:prstGeom>
        </p:spPr>
      </p:pic>
    </p:spTree>
    <p:extLst>
      <p:ext uri="{BB962C8B-B14F-4D97-AF65-F5344CB8AC3E}">
        <p14:creationId xmlns:p14="http://schemas.microsoft.com/office/powerpoint/2010/main" val="380758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C8D187-46A8-7C4A-A191-F7D2AB0B8C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45569" y="465585"/>
            <a:ext cx="5185610" cy="4331368"/>
          </a:xfrm>
          <a:prstGeom prst="rect">
            <a:avLst/>
          </a:prstGeom>
          <a:noFill/>
        </p:spPr>
      </p:pic>
      <p:sp>
        <p:nvSpPr>
          <p:cNvPr id="4" name="TextBox 3">
            <a:extLst>
              <a:ext uri="{FF2B5EF4-FFF2-40B4-BE49-F238E27FC236}">
                <a16:creationId xmlns:a16="http://schemas.microsoft.com/office/drawing/2014/main" id="{143BEF0E-08A1-8240-93D8-40D07EF568C9}"/>
              </a:ext>
            </a:extLst>
          </p:cNvPr>
          <p:cNvSpPr txBox="1"/>
          <p:nvPr/>
        </p:nvSpPr>
        <p:spPr>
          <a:xfrm>
            <a:off x="2055643" y="4711106"/>
            <a:ext cx="7808494" cy="923330"/>
          </a:xfrm>
          <a:prstGeom prst="rect">
            <a:avLst/>
          </a:prstGeom>
          <a:noFill/>
        </p:spPr>
        <p:txBody>
          <a:bodyPr wrap="square" rtlCol="0">
            <a:spAutoFit/>
          </a:bodyPr>
          <a:lstStyle/>
          <a:p>
            <a:pPr algn="ctr"/>
            <a:r>
              <a:rPr lang="en-US" sz="5400" dirty="0">
                <a:latin typeface="Baloo" panose="03080902040302020200" pitchFamily="66" charset="77"/>
                <a:cs typeface="Baloo" panose="03080902040302020200" pitchFamily="66" charset="77"/>
              </a:rPr>
              <a:t>Questions</a:t>
            </a:r>
          </a:p>
        </p:txBody>
      </p:sp>
    </p:spTree>
    <p:extLst>
      <p:ext uri="{BB962C8B-B14F-4D97-AF65-F5344CB8AC3E}">
        <p14:creationId xmlns:p14="http://schemas.microsoft.com/office/powerpoint/2010/main" val="30524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7586-418B-1949-B59B-B5900D448356}"/>
              </a:ext>
            </a:extLst>
          </p:cNvPr>
          <p:cNvSpPr>
            <a:spLocks noGrp="1"/>
          </p:cNvSpPr>
          <p:nvPr>
            <p:ph type="title"/>
          </p:nvPr>
        </p:nvSpPr>
        <p:spPr>
          <a:xfrm>
            <a:off x="839788" y="457200"/>
            <a:ext cx="3932237" cy="1600200"/>
          </a:xfrm>
        </p:spPr>
        <p:txBody>
          <a:bodyPr>
            <a:normAutofit/>
          </a:bodyPr>
          <a:lstStyle/>
          <a:p>
            <a:r>
              <a:rPr lang="en-US" sz="2400" dirty="0"/>
              <a:t>Where do I </a:t>
            </a:r>
            <a:br>
              <a:rPr lang="en-US" sz="2400" dirty="0"/>
            </a:br>
            <a:r>
              <a:rPr lang="en-US" sz="2400" dirty="0"/>
              <a:t>            Find  </a:t>
            </a:r>
            <a:br>
              <a:rPr lang="en-US" sz="2400" dirty="0"/>
            </a:br>
            <a:r>
              <a:rPr lang="en-US" sz="2400" dirty="0"/>
              <a:t>                             </a:t>
            </a:r>
          </a:p>
        </p:txBody>
      </p:sp>
      <p:sp>
        <p:nvSpPr>
          <p:cNvPr id="13" name="Picture Placeholder 12">
            <a:extLst>
              <a:ext uri="{FF2B5EF4-FFF2-40B4-BE49-F238E27FC236}">
                <a16:creationId xmlns:a16="http://schemas.microsoft.com/office/drawing/2014/main" id="{676F8915-24B2-E340-81FE-85F1DB509C04}"/>
              </a:ext>
            </a:extLst>
          </p:cNvPr>
          <p:cNvSpPr>
            <a:spLocks noGrp="1"/>
          </p:cNvSpPr>
          <p:nvPr>
            <p:ph type="pic" idx="1"/>
          </p:nvPr>
        </p:nvSpPr>
        <p:spPr/>
      </p:sp>
      <p:sp>
        <p:nvSpPr>
          <p:cNvPr id="4" name="Text Placeholder 3">
            <a:extLst>
              <a:ext uri="{FF2B5EF4-FFF2-40B4-BE49-F238E27FC236}">
                <a16:creationId xmlns:a16="http://schemas.microsoft.com/office/drawing/2014/main" id="{C8888DF2-01A9-4D4F-A5D2-F2D587456E19}"/>
              </a:ext>
            </a:extLst>
          </p:cNvPr>
          <p:cNvSpPr>
            <a:spLocks noGrp="1"/>
          </p:cNvSpPr>
          <p:nvPr>
            <p:ph type="body" sz="half" idx="2"/>
          </p:nvPr>
        </p:nvSpPr>
        <p:spPr>
          <a:xfrm>
            <a:off x="560882" y="1832575"/>
            <a:ext cx="3932237" cy="3811588"/>
          </a:xfrm>
        </p:spPr>
        <p:txBody>
          <a:bodyPr/>
          <a:lstStyle/>
          <a:p>
            <a:endParaRPr lang="en-US" dirty="0"/>
          </a:p>
          <a:p>
            <a:r>
              <a:rPr lang="en-US" dirty="0"/>
              <a:t>Log into the National Web Site.</a:t>
            </a:r>
          </a:p>
          <a:p>
            <a:r>
              <a:rPr lang="en-US" dirty="0"/>
              <a:t>At the top of the page is a White Tool Bar.</a:t>
            </a:r>
          </a:p>
          <a:p>
            <a:r>
              <a:rPr lang="en-US" dirty="0"/>
              <a:t>Look For the “Members” tab.</a:t>
            </a:r>
          </a:p>
          <a:p>
            <a:r>
              <a:rPr lang="en-US" dirty="0"/>
              <a:t>There will be drop down, go to ”Forms &amp; Manuals.”</a:t>
            </a:r>
          </a:p>
          <a:p>
            <a:r>
              <a:rPr lang="en-US" dirty="0"/>
              <a:t>Scroll down to the middle of the forms to the the “Organizational Forms” section.</a:t>
            </a:r>
          </a:p>
          <a:p>
            <a:r>
              <a:rPr lang="en-US" dirty="0"/>
              <a:t>In this section you will find most of the forms that are used by the chapter secretary in a PDF printable format.</a:t>
            </a:r>
          </a:p>
        </p:txBody>
      </p:sp>
      <p:pic>
        <p:nvPicPr>
          <p:cNvPr id="6" name="Picture 5">
            <a:extLst>
              <a:ext uri="{FF2B5EF4-FFF2-40B4-BE49-F238E27FC236}">
                <a16:creationId xmlns:a16="http://schemas.microsoft.com/office/drawing/2014/main" id="{79C453C7-6A8C-E744-8D0A-9D14FCB56E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9788" y="454074"/>
            <a:ext cx="1441166" cy="1215307"/>
          </a:xfrm>
          <a:prstGeom prst="rect">
            <a:avLst/>
          </a:prstGeom>
          <a:noFill/>
        </p:spPr>
      </p:pic>
      <p:sp>
        <p:nvSpPr>
          <p:cNvPr id="9" name="TextBox 8">
            <a:extLst>
              <a:ext uri="{FF2B5EF4-FFF2-40B4-BE49-F238E27FC236}">
                <a16:creationId xmlns:a16="http://schemas.microsoft.com/office/drawing/2014/main" id="{27648118-4B44-6A41-A124-57E2F2DE766A}"/>
              </a:ext>
            </a:extLst>
          </p:cNvPr>
          <p:cNvSpPr txBox="1"/>
          <p:nvPr/>
        </p:nvSpPr>
        <p:spPr>
          <a:xfrm>
            <a:off x="5486401" y="883403"/>
            <a:ext cx="5993512" cy="4383393"/>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8CF07AB4-82FF-E140-AFB5-549858FCC7DD}"/>
              </a:ext>
            </a:extLst>
          </p:cNvPr>
          <p:cNvPicPr>
            <a:picLocks noChangeAspect="1"/>
          </p:cNvPicPr>
          <p:nvPr/>
        </p:nvPicPr>
        <p:blipFill>
          <a:blip r:embed="rId3"/>
          <a:stretch>
            <a:fillRect/>
          </a:stretch>
        </p:blipFill>
        <p:spPr>
          <a:xfrm>
            <a:off x="4701687" y="844581"/>
            <a:ext cx="6894507" cy="5016469"/>
          </a:xfrm>
          <a:prstGeom prst="rect">
            <a:avLst/>
          </a:prstGeom>
          <a:solidFill>
            <a:srgbClr val="FF0000"/>
          </a:solidFill>
        </p:spPr>
      </p:pic>
      <p:sp>
        <p:nvSpPr>
          <p:cNvPr id="3" name="Up Arrow 2">
            <a:extLst>
              <a:ext uri="{FF2B5EF4-FFF2-40B4-BE49-F238E27FC236}">
                <a16:creationId xmlns:a16="http://schemas.microsoft.com/office/drawing/2014/main" id="{466D578D-824F-B84D-BBEE-CC8E57F79330}"/>
              </a:ext>
            </a:extLst>
          </p:cNvPr>
          <p:cNvSpPr/>
          <p:nvPr/>
        </p:nvSpPr>
        <p:spPr>
          <a:xfrm>
            <a:off x="6213191" y="1424239"/>
            <a:ext cx="156436" cy="696191"/>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a:extLst>
              <a:ext uri="{FF2B5EF4-FFF2-40B4-BE49-F238E27FC236}">
                <a16:creationId xmlns:a16="http://schemas.microsoft.com/office/drawing/2014/main" id="{70C3CF7E-110A-564E-A85D-0A6BE4319F8C}"/>
              </a:ext>
            </a:extLst>
          </p:cNvPr>
          <p:cNvSpPr/>
          <p:nvPr/>
        </p:nvSpPr>
        <p:spPr>
          <a:xfrm>
            <a:off x="11225460" y="1424239"/>
            <a:ext cx="156436" cy="113189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D8978AD-244E-4848-8E75-8D5E85F1F04B}"/>
              </a:ext>
            </a:extLst>
          </p:cNvPr>
          <p:cNvSpPr/>
          <p:nvPr/>
        </p:nvSpPr>
        <p:spPr>
          <a:xfrm>
            <a:off x="2135188" y="620394"/>
            <a:ext cx="1592750" cy="923330"/>
          </a:xfrm>
          <a:prstGeom prst="rect">
            <a:avLst/>
          </a:prstGeom>
        </p:spPr>
        <p:txBody>
          <a:bodyPr wrap="square">
            <a:spAutoFit/>
          </a:bodyPr>
          <a:lstStyle/>
          <a:p>
            <a:r>
              <a:rPr lang="en-US" b="1" dirty="0">
                <a:latin typeface="Baloo" panose="03080902040302020200" pitchFamily="66" charset="77"/>
                <a:cs typeface="Baloo" panose="03080902040302020200" pitchFamily="66" charset="77"/>
              </a:rPr>
              <a:t>Where do I </a:t>
            </a:r>
            <a:br>
              <a:rPr lang="en-US" b="1" dirty="0">
                <a:latin typeface="Baloo" panose="03080902040302020200" pitchFamily="66" charset="77"/>
                <a:cs typeface="Baloo" panose="03080902040302020200" pitchFamily="66" charset="77"/>
              </a:rPr>
            </a:br>
            <a:r>
              <a:rPr lang="en-US" b="1" dirty="0">
                <a:latin typeface="Baloo" panose="03080902040302020200" pitchFamily="66" charset="77"/>
                <a:cs typeface="Baloo" panose="03080902040302020200" pitchFamily="66" charset="77"/>
              </a:rPr>
              <a:t>   Find the </a:t>
            </a:r>
            <a:br>
              <a:rPr lang="en-US" b="1" dirty="0">
                <a:latin typeface="Baloo" panose="03080902040302020200" pitchFamily="66" charset="77"/>
                <a:cs typeface="Baloo" panose="03080902040302020200" pitchFamily="66" charset="77"/>
              </a:rPr>
            </a:br>
            <a:r>
              <a:rPr lang="en-US" b="1" dirty="0">
                <a:latin typeface="Baloo" panose="03080902040302020200" pitchFamily="66" charset="77"/>
                <a:cs typeface="Baloo" panose="03080902040302020200" pitchFamily="66" charset="77"/>
              </a:rPr>
              <a:t>     Forms </a:t>
            </a:r>
            <a:endParaRPr lang="en-US" dirty="0"/>
          </a:p>
        </p:txBody>
      </p:sp>
    </p:spTree>
    <p:extLst>
      <p:ext uri="{BB962C8B-B14F-4D97-AF65-F5344CB8AC3E}">
        <p14:creationId xmlns:p14="http://schemas.microsoft.com/office/powerpoint/2010/main" val="241647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7586-418B-1949-B59B-B5900D448356}"/>
              </a:ext>
            </a:extLst>
          </p:cNvPr>
          <p:cNvSpPr>
            <a:spLocks noGrp="1"/>
          </p:cNvSpPr>
          <p:nvPr>
            <p:ph type="title"/>
          </p:nvPr>
        </p:nvSpPr>
        <p:spPr>
          <a:xfrm>
            <a:off x="839788" y="643573"/>
            <a:ext cx="3932237" cy="1215307"/>
          </a:xfrm>
        </p:spPr>
        <p:txBody>
          <a:bodyPr>
            <a:normAutofit/>
          </a:bodyPr>
          <a:lstStyle/>
          <a:p>
            <a:pPr algn="ctr"/>
            <a:r>
              <a:rPr lang="en-US" sz="2400" dirty="0"/>
              <a:t>             </a:t>
            </a:r>
            <a:r>
              <a:rPr lang="en-US" sz="2400" b="1" dirty="0">
                <a:latin typeface="Baloo" panose="03080902040302020200" pitchFamily="66" charset="77"/>
                <a:cs typeface="Baloo" panose="03080902040302020200" pitchFamily="66" charset="77"/>
              </a:rPr>
              <a:t>Where do I </a:t>
            </a:r>
            <a:br>
              <a:rPr lang="en-US" sz="2400" b="1" dirty="0">
                <a:latin typeface="Baloo" panose="03080902040302020200" pitchFamily="66" charset="77"/>
                <a:cs typeface="Baloo" panose="03080902040302020200" pitchFamily="66" charset="77"/>
              </a:rPr>
            </a:br>
            <a:r>
              <a:rPr lang="en-US" sz="2400" b="1" dirty="0">
                <a:latin typeface="Baloo" panose="03080902040302020200" pitchFamily="66" charset="77"/>
                <a:cs typeface="Baloo" panose="03080902040302020200" pitchFamily="66" charset="77"/>
              </a:rPr>
              <a:t>            Find the </a:t>
            </a:r>
            <a:br>
              <a:rPr lang="en-US" sz="2400" b="1" dirty="0">
                <a:latin typeface="Baloo" panose="03080902040302020200" pitchFamily="66" charset="77"/>
                <a:cs typeface="Baloo" panose="03080902040302020200" pitchFamily="66" charset="77"/>
              </a:rPr>
            </a:br>
            <a:r>
              <a:rPr lang="en-US" sz="2400" b="1" dirty="0">
                <a:latin typeface="Baloo" panose="03080902040302020200" pitchFamily="66" charset="77"/>
                <a:cs typeface="Baloo" panose="03080902040302020200" pitchFamily="66" charset="77"/>
              </a:rPr>
              <a:t>          Forms                     </a:t>
            </a:r>
          </a:p>
        </p:txBody>
      </p:sp>
      <p:sp>
        <p:nvSpPr>
          <p:cNvPr id="4" name="Text Placeholder 3">
            <a:extLst>
              <a:ext uri="{FF2B5EF4-FFF2-40B4-BE49-F238E27FC236}">
                <a16:creationId xmlns:a16="http://schemas.microsoft.com/office/drawing/2014/main" id="{C8888DF2-01A9-4D4F-A5D2-F2D587456E19}"/>
              </a:ext>
            </a:extLst>
          </p:cNvPr>
          <p:cNvSpPr>
            <a:spLocks noGrp="1"/>
          </p:cNvSpPr>
          <p:nvPr>
            <p:ph type="body" sz="half" idx="2"/>
          </p:nvPr>
        </p:nvSpPr>
        <p:spPr>
          <a:xfrm>
            <a:off x="839788" y="1624264"/>
            <a:ext cx="3932237" cy="4244724"/>
          </a:xfrm>
        </p:spPr>
        <p:txBody>
          <a:bodyPr/>
          <a:lstStyle/>
          <a:p>
            <a:endParaRPr lang="en-US" dirty="0"/>
          </a:p>
          <a:p>
            <a:r>
              <a:rPr lang="en-US" b="1" dirty="0"/>
              <a:t>Log into the National Web Site.</a:t>
            </a:r>
          </a:p>
          <a:p>
            <a:r>
              <a:rPr lang="en-US" b="1" dirty="0"/>
              <a:t>At the top of the page is a White Tool Bar.</a:t>
            </a:r>
          </a:p>
          <a:p>
            <a:r>
              <a:rPr lang="en-US" b="1" dirty="0"/>
              <a:t>Look For the “Members” tab.</a:t>
            </a:r>
          </a:p>
          <a:p>
            <a:r>
              <a:rPr lang="en-US" b="1" dirty="0"/>
              <a:t>There will be drop down, go to ”Forms &amp; Manuals.”</a:t>
            </a:r>
          </a:p>
          <a:p>
            <a:r>
              <a:rPr lang="en-US" b="1" dirty="0"/>
              <a:t>Scroll down to the middle of the forms to the the “Organizational Forms” section.</a:t>
            </a:r>
          </a:p>
          <a:p>
            <a:r>
              <a:rPr lang="en-US" b="1" dirty="0"/>
              <a:t>In this section you will find most of the forms that are used by the chapter secretary in a PDF printable format</a:t>
            </a:r>
            <a:r>
              <a:rPr lang="en-US" dirty="0"/>
              <a:t>.</a:t>
            </a:r>
          </a:p>
        </p:txBody>
      </p:sp>
      <p:pic>
        <p:nvPicPr>
          <p:cNvPr id="6" name="Picture 5">
            <a:extLst>
              <a:ext uri="{FF2B5EF4-FFF2-40B4-BE49-F238E27FC236}">
                <a16:creationId xmlns:a16="http://schemas.microsoft.com/office/drawing/2014/main" id="{79C453C7-6A8C-E744-8D0A-9D14FCB56E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9788" y="454074"/>
            <a:ext cx="1441166" cy="1215307"/>
          </a:xfrm>
          <a:prstGeom prst="rect">
            <a:avLst/>
          </a:prstGeom>
          <a:noFill/>
        </p:spPr>
      </p:pic>
      <p:sp>
        <p:nvSpPr>
          <p:cNvPr id="9" name="TextBox 8">
            <a:extLst>
              <a:ext uri="{FF2B5EF4-FFF2-40B4-BE49-F238E27FC236}">
                <a16:creationId xmlns:a16="http://schemas.microsoft.com/office/drawing/2014/main" id="{27648118-4B44-6A41-A124-57E2F2DE766A}"/>
              </a:ext>
            </a:extLst>
          </p:cNvPr>
          <p:cNvSpPr txBox="1"/>
          <p:nvPr/>
        </p:nvSpPr>
        <p:spPr>
          <a:xfrm>
            <a:off x="5486401" y="883403"/>
            <a:ext cx="5993512" cy="4383393"/>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0177EB9E-CD3B-6742-9FE2-8515CB73C47B}"/>
              </a:ext>
            </a:extLst>
          </p:cNvPr>
          <p:cNvPicPr>
            <a:picLocks noChangeAspect="1"/>
          </p:cNvPicPr>
          <p:nvPr/>
        </p:nvPicPr>
        <p:blipFill>
          <a:blip r:embed="rId3"/>
          <a:stretch>
            <a:fillRect/>
          </a:stretch>
        </p:blipFill>
        <p:spPr>
          <a:xfrm>
            <a:off x="4953000" y="190500"/>
            <a:ext cx="7124700" cy="6477000"/>
          </a:xfrm>
          <a:prstGeom prst="rect">
            <a:avLst/>
          </a:prstGeom>
          <a:solidFill>
            <a:srgbClr val="FF0000"/>
          </a:solidFill>
        </p:spPr>
      </p:pic>
      <p:sp>
        <p:nvSpPr>
          <p:cNvPr id="3" name="Left Arrow 2">
            <a:extLst>
              <a:ext uri="{FF2B5EF4-FFF2-40B4-BE49-F238E27FC236}">
                <a16:creationId xmlns:a16="http://schemas.microsoft.com/office/drawing/2014/main" id="{D16C7959-B74F-8740-B1E6-83D645747DF2}"/>
              </a:ext>
            </a:extLst>
          </p:cNvPr>
          <p:cNvSpPr/>
          <p:nvPr/>
        </p:nvSpPr>
        <p:spPr>
          <a:xfrm>
            <a:off x="7616536" y="1298864"/>
            <a:ext cx="529937" cy="14547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a:extLst>
              <a:ext uri="{FF2B5EF4-FFF2-40B4-BE49-F238E27FC236}">
                <a16:creationId xmlns:a16="http://schemas.microsoft.com/office/drawing/2014/main" id="{A381A2DA-96BD-5C43-BD31-AD80214B4F08}"/>
              </a:ext>
            </a:extLst>
          </p:cNvPr>
          <p:cNvSpPr/>
          <p:nvPr/>
        </p:nvSpPr>
        <p:spPr>
          <a:xfrm>
            <a:off x="6213191" y="1424239"/>
            <a:ext cx="156436" cy="696191"/>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984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7586-418B-1949-B59B-B5900D448356}"/>
              </a:ext>
            </a:extLst>
          </p:cNvPr>
          <p:cNvSpPr>
            <a:spLocks noGrp="1"/>
          </p:cNvSpPr>
          <p:nvPr>
            <p:ph type="title"/>
          </p:nvPr>
        </p:nvSpPr>
        <p:spPr>
          <a:xfrm>
            <a:off x="839788" y="643573"/>
            <a:ext cx="3932237" cy="1215307"/>
          </a:xfrm>
        </p:spPr>
        <p:txBody>
          <a:bodyPr>
            <a:normAutofit/>
          </a:bodyPr>
          <a:lstStyle/>
          <a:p>
            <a:pPr algn="ctr"/>
            <a:r>
              <a:rPr lang="en-US" sz="2400" dirty="0"/>
              <a:t>             </a:t>
            </a:r>
            <a:r>
              <a:rPr lang="en-US" sz="2400" b="1" dirty="0">
                <a:latin typeface="Baloo" panose="03080902040302020200" pitchFamily="66" charset="77"/>
                <a:cs typeface="Baloo" panose="03080902040302020200" pitchFamily="66" charset="77"/>
              </a:rPr>
              <a:t>Where do I </a:t>
            </a:r>
            <a:br>
              <a:rPr lang="en-US" sz="2400" b="1" dirty="0">
                <a:latin typeface="Baloo" panose="03080902040302020200" pitchFamily="66" charset="77"/>
                <a:cs typeface="Baloo" panose="03080902040302020200" pitchFamily="66" charset="77"/>
              </a:rPr>
            </a:br>
            <a:r>
              <a:rPr lang="en-US" sz="2400" b="1" dirty="0">
                <a:latin typeface="Baloo" panose="03080902040302020200" pitchFamily="66" charset="77"/>
                <a:cs typeface="Baloo" panose="03080902040302020200" pitchFamily="66" charset="77"/>
              </a:rPr>
              <a:t>            Find the </a:t>
            </a:r>
            <a:br>
              <a:rPr lang="en-US" sz="2400" b="1" dirty="0">
                <a:latin typeface="Baloo" panose="03080902040302020200" pitchFamily="66" charset="77"/>
                <a:cs typeface="Baloo" panose="03080902040302020200" pitchFamily="66" charset="77"/>
              </a:rPr>
            </a:br>
            <a:r>
              <a:rPr lang="en-US" sz="2400" b="1" dirty="0">
                <a:latin typeface="Baloo" panose="03080902040302020200" pitchFamily="66" charset="77"/>
                <a:cs typeface="Baloo" panose="03080902040302020200" pitchFamily="66" charset="77"/>
              </a:rPr>
              <a:t>          Forms                     </a:t>
            </a:r>
          </a:p>
        </p:txBody>
      </p:sp>
      <p:sp>
        <p:nvSpPr>
          <p:cNvPr id="4" name="Text Placeholder 3">
            <a:extLst>
              <a:ext uri="{FF2B5EF4-FFF2-40B4-BE49-F238E27FC236}">
                <a16:creationId xmlns:a16="http://schemas.microsoft.com/office/drawing/2014/main" id="{C8888DF2-01A9-4D4F-A5D2-F2D587456E19}"/>
              </a:ext>
            </a:extLst>
          </p:cNvPr>
          <p:cNvSpPr>
            <a:spLocks noGrp="1"/>
          </p:cNvSpPr>
          <p:nvPr>
            <p:ph type="body" sz="half" idx="2"/>
          </p:nvPr>
        </p:nvSpPr>
        <p:spPr>
          <a:xfrm>
            <a:off x="839788" y="1624264"/>
            <a:ext cx="3932237" cy="4244724"/>
          </a:xfrm>
        </p:spPr>
        <p:txBody>
          <a:bodyPr/>
          <a:lstStyle/>
          <a:p>
            <a:endParaRPr lang="en-US" dirty="0"/>
          </a:p>
          <a:p>
            <a:r>
              <a:rPr lang="en-US" b="1" dirty="0"/>
              <a:t>Log into the National Web Site.</a:t>
            </a:r>
          </a:p>
          <a:p>
            <a:r>
              <a:rPr lang="en-US" b="1" dirty="0"/>
              <a:t>At the top of the page is a White Tool Bar.</a:t>
            </a:r>
          </a:p>
          <a:p>
            <a:r>
              <a:rPr lang="en-US" b="1" dirty="0"/>
              <a:t>Look For the “Members” tab.</a:t>
            </a:r>
          </a:p>
          <a:p>
            <a:r>
              <a:rPr lang="en-US" b="1" dirty="0"/>
              <a:t>There will be drop down, go to ”Forms &amp; Manuals.”</a:t>
            </a:r>
          </a:p>
          <a:p>
            <a:r>
              <a:rPr lang="en-US" b="1" dirty="0"/>
              <a:t>Scroll down to the middle of the Forms to the the “Organizational Forms” section.</a:t>
            </a:r>
          </a:p>
          <a:p>
            <a:r>
              <a:rPr lang="en-US" b="1" dirty="0"/>
              <a:t>In this section you will find most of the forms that are used by the chapter secretary in a PDF printable format</a:t>
            </a:r>
            <a:r>
              <a:rPr lang="en-US" dirty="0"/>
              <a:t>.</a:t>
            </a:r>
          </a:p>
        </p:txBody>
      </p:sp>
      <p:pic>
        <p:nvPicPr>
          <p:cNvPr id="6" name="Picture 5">
            <a:extLst>
              <a:ext uri="{FF2B5EF4-FFF2-40B4-BE49-F238E27FC236}">
                <a16:creationId xmlns:a16="http://schemas.microsoft.com/office/drawing/2014/main" id="{79C453C7-6A8C-E744-8D0A-9D14FCB56E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9788" y="454074"/>
            <a:ext cx="1441166" cy="1215307"/>
          </a:xfrm>
          <a:prstGeom prst="rect">
            <a:avLst/>
          </a:prstGeom>
          <a:noFill/>
        </p:spPr>
      </p:pic>
      <p:sp>
        <p:nvSpPr>
          <p:cNvPr id="9" name="TextBox 8">
            <a:extLst>
              <a:ext uri="{FF2B5EF4-FFF2-40B4-BE49-F238E27FC236}">
                <a16:creationId xmlns:a16="http://schemas.microsoft.com/office/drawing/2014/main" id="{27648118-4B44-6A41-A124-57E2F2DE766A}"/>
              </a:ext>
            </a:extLst>
          </p:cNvPr>
          <p:cNvSpPr txBox="1"/>
          <p:nvPr/>
        </p:nvSpPr>
        <p:spPr>
          <a:xfrm>
            <a:off x="5486401" y="883403"/>
            <a:ext cx="5993512" cy="4383393"/>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39F796DA-735E-1A4A-94E1-79A07FEB1B0B}"/>
              </a:ext>
            </a:extLst>
          </p:cNvPr>
          <p:cNvPicPr>
            <a:picLocks noChangeAspect="1"/>
          </p:cNvPicPr>
          <p:nvPr/>
        </p:nvPicPr>
        <p:blipFill>
          <a:blip r:embed="rId3"/>
          <a:stretch>
            <a:fillRect/>
          </a:stretch>
        </p:blipFill>
        <p:spPr>
          <a:xfrm>
            <a:off x="4947896" y="405227"/>
            <a:ext cx="7070521" cy="5339744"/>
          </a:xfrm>
          <a:prstGeom prst="rect">
            <a:avLst/>
          </a:prstGeom>
        </p:spPr>
      </p:pic>
      <p:sp>
        <p:nvSpPr>
          <p:cNvPr id="3" name="Left Arrow 2">
            <a:extLst>
              <a:ext uri="{FF2B5EF4-FFF2-40B4-BE49-F238E27FC236}">
                <a16:creationId xmlns:a16="http://schemas.microsoft.com/office/drawing/2014/main" id="{3615F258-6569-F849-88BB-E31DDD9E99A9}"/>
              </a:ext>
            </a:extLst>
          </p:cNvPr>
          <p:cNvSpPr/>
          <p:nvPr/>
        </p:nvSpPr>
        <p:spPr>
          <a:xfrm>
            <a:off x="10805882" y="125122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73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7586-418B-1949-B59B-B5900D448356}"/>
              </a:ext>
            </a:extLst>
          </p:cNvPr>
          <p:cNvSpPr>
            <a:spLocks noGrp="1"/>
          </p:cNvSpPr>
          <p:nvPr>
            <p:ph type="title"/>
          </p:nvPr>
        </p:nvSpPr>
        <p:spPr>
          <a:xfrm>
            <a:off x="839788" y="643573"/>
            <a:ext cx="3932237" cy="1215307"/>
          </a:xfrm>
        </p:spPr>
        <p:txBody>
          <a:bodyPr>
            <a:normAutofit/>
          </a:bodyPr>
          <a:lstStyle/>
          <a:p>
            <a:pPr algn="ctr"/>
            <a:r>
              <a:rPr lang="en-US" sz="2400" dirty="0"/>
              <a:t>             </a:t>
            </a:r>
            <a:r>
              <a:rPr lang="en-US" sz="2400" b="1" dirty="0">
                <a:latin typeface="Baloo" panose="03080902040302020200" pitchFamily="66" charset="77"/>
                <a:cs typeface="Baloo" panose="03080902040302020200" pitchFamily="66" charset="77"/>
              </a:rPr>
              <a:t>Where do I </a:t>
            </a:r>
            <a:br>
              <a:rPr lang="en-US" sz="2400" b="1" dirty="0">
                <a:latin typeface="Baloo" panose="03080902040302020200" pitchFamily="66" charset="77"/>
                <a:cs typeface="Baloo" panose="03080902040302020200" pitchFamily="66" charset="77"/>
              </a:rPr>
            </a:br>
            <a:r>
              <a:rPr lang="en-US" sz="2400" b="1" dirty="0">
                <a:latin typeface="Baloo" panose="03080902040302020200" pitchFamily="66" charset="77"/>
                <a:cs typeface="Baloo" panose="03080902040302020200" pitchFamily="66" charset="77"/>
              </a:rPr>
              <a:t>            Find the </a:t>
            </a:r>
            <a:br>
              <a:rPr lang="en-US" sz="2400" b="1" dirty="0">
                <a:latin typeface="Baloo" panose="03080902040302020200" pitchFamily="66" charset="77"/>
                <a:cs typeface="Baloo" panose="03080902040302020200" pitchFamily="66" charset="77"/>
              </a:rPr>
            </a:br>
            <a:r>
              <a:rPr lang="en-US" sz="2400" b="1" dirty="0">
                <a:latin typeface="Baloo" panose="03080902040302020200" pitchFamily="66" charset="77"/>
                <a:cs typeface="Baloo" panose="03080902040302020200" pitchFamily="66" charset="77"/>
              </a:rPr>
              <a:t>          Forms                     </a:t>
            </a:r>
          </a:p>
        </p:txBody>
      </p:sp>
      <p:sp>
        <p:nvSpPr>
          <p:cNvPr id="4" name="Text Placeholder 3">
            <a:extLst>
              <a:ext uri="{FF2B5EF4-FFF2-40B4-BE49-F238E27FC236}">
                <a16:creationId xmlns:a16="http://schemas.microsoft.com/office/drawing/2014/main" id="{C8888DF2-01A9-4D4F-A5D2-F2D587456E19}"/>
              </a:ext>
            </a:extLst>
          </p:cNvPr>
          <p:cNvSpPr>
            <a:spLocks noGrp="1"/>
          </p:cNvSpPr>
          <p:nvPr>
            <p:ph type="body" sz="half" idx="2"/>
          </p:nvPr>
        </p:nvSpPr>
        <p:spPr>
          <a:xfrm>
            <a:off x="839788" y="1624264"/>
            <a:ext cx="3932237" cy="4244724"/>
          </a:xfrm>
        </p:spPr>
        <p:txBody>
          <a:bodyPr/>
          <a:lstStyle/>
          <a:p>
            <a:endParaRPr lang="en-US" dirty="0"/>
          </a:p>
          <a:p>
            <a:r>
              <a:rPr lang="en-US" b="1" dirty="0"/>
              <a:t>Log into the National Web Site.</a:t>
            </a:r>
          </a:p>
          <a:p>
            <a:r>
              <a:rPr lang="en-US" b="1" dirty="0"/>
              <a:t>At the top of the page is a White Tool Bar.</a:t>
            </a:r>
          </a:p>
          <a:p>
            <a:r>
              <a:rPr lang="en-US" b="1" dirty="0"/>
              <a:t>Look For the “Members” tab.</a:t>
            </a:r>
          </a:p>
          <a:p>
            <a:r>
              <a:rPr lang="en-US" b="1" dirty="0"/>
              <a:t>There will be drop down, go to ”Forms &amp; Manuals.”</a:t>
            </a:r>
          </a:p>
          <a:p>
            <a:r>
              <a:rPr lang="en-US" b="1" dirty="0"/>
              <a:t>Scroll down to the middle of the forms to the the “Organizational Forms” section.</a:t>
            </a:r>
          </a:p>
          <a:p>
            <a:r>
              <a:rPr lang="en-US" b="1" dirty="0"/>
              <a:t>In this section you will find most of the forms that are used by the chapter secretary in a PDF printable format</a:t>
            </a:r>
            <a:r>
              <a:rPr lang="en-US" dirty="0"/>
              <a:t>.</a:t>
            </a:r>
          </a:p>
        </p:txBody>
      </p:sp>
      <p:pic>
        <p:nvPicPr>
          <p:cNvPr id="6" name="Picture 5">
            <a:extLst>
              <a:ext uri="{FF2B5EF4-FFF2-40B4-BE49-F238E27FC236}">
                <a16:creationId xmlns:a16="http://schemas.microsoft.com/office/drawing/2014/main" id="{79C453C7-6A8C-E744-8D0A-9D14FCB56E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9788" y="454074"/>
            <a:ext cx="1441166" cy="1215307"/>
          </a:xfrm>
          <a:prstGeom prst="rect">
            <a:avLst/>
          </a:prstGeom>
          <a:noFill/>
        </p:spPr>
      </p:pic>
      <p:sp>
        <p:nvSpPr>
          <p:cNvPr id="9" name="TextBox 8">
            <a:extLst>
              <a:ext uri="{FF2B5EF4-FFF2-40B4-BE49-F238E27FC236}">
                <a16:creationId xmlns:a16="http://schemas.microsoft.com/office/drawing/2014/main" id="{27648118-4B44-6A41-A124-57E2F2DE766A}"/>
              </a:ext>
            </a:extLst>
          </p:cNvPr>
          <p:cNvSpPr txBox="1"/>
          <p:nvPr/>
        </p:nvSpPr>
        <p:spPr>
          <a:xfrm>
            <a:off x="5486401" y="883403"/>
            <a:ext cx="5993512" cy="4383393"/>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0E25A25D-C01A-0A4E-9CCB-7A3C59C3AA6A}"/>
              </a:ext>
            </a:extLst>
          </p:cNvPr>
          <p:cNvPicPr>
            <a:picLocks noChangeAspect="1"/>
          </p:cNvPicPr>
          <p:nvPr/>
        </p:nvPicPr>
        <p:blipFill>
          <a:blip r:embed="rId3"/>
          <a:stretch>
            <a:fillRect/>
          </a:stretch>
        </p:blipFill>
        <p:spPr>
          <a:xfrm>
            <a:off x="6365365" y="139148"/>
            <a:ext cx="4561018" cy="6579704"/>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097515CB-FADE-2C46-841C-7A6362A538D8}"/>
                  </a:ext>
                </a:extLst>
              </p14:cNvPr>
              <p14:cNvContentPartPr/>
              <p14:nvPr/>
            </p14:nvContentPartPr>
            <p14:xfrm>
              <a:off x="6540104" y="1920981"/>
              <a:ext cx="1300320" cy="59400"/>
            </p14:xfrm>
          </p:contentPart>
        </mc:Choice>
        <mc:Fallback xmlns="">
          <p:pic>
            <p:nvPicPr>
              <p:cNvPr id="22" name="Ink 21">
                <a:extLst>
                  <a:ext uri="{FF2B5EF4-FFF2-40B4-BE49-F238E27FC236}">
                    <a16:creationId xmlns:a16="http://schemas.microsoft.com/office/drawing/2014/main" id="{097515CB-FADE-2C46-841C-7A6362A538D8}"/>
                  </a:ext>
                </a:extLst>
              </p:cNvPr>
              <p:cNvPicPr/>
              <p:nvPr/>
            </p:nvPicPr>
            <p:blipFill>
              <a:blip r:embed="rId5"/>
              <a:stretch>
                <a:fillRect/>
              </a:stretch>
            </p:blipFill>
            <p:spPr>
              <a:xfrm>
                <a:off x="6486464" y="1812981"/>
                <a:ext cx="14079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B3C777F4-8A43-9F46-A80B-C73792BD8EC7}"/>
                  </a:ext>
                </a:extLst>
              </p14:cNvPr>
              <p14:cNvContentPartPr/>
              <p14:nvPr/>
            </p14:nvContentPartPr>
            <p14:xfrm>
              <a:off x="6402584" y="3617301"/>
              <a:ext cx="1793880" cy="60120"/>
            </p14:xfrm>
          </p:contentPart>
        </mc:Choice>
        <mc:Fallback xmlns="">
          <p:pic>
            <p:nvPicPr>
              <p:cNvPr id="23" name="Ink 22">
                <a:extLst>
                  <a:ext uri="{FF2B5EF4-FFF2-40B4-BE49-F238E27FC236}">
                    <a16:creationId xmlns:a16="http://schemas.microsoft.com/office/drawing/2014/main" id="{B3C777F4-8A43-9F46-A80B-C73792BD8EC7}"/>
                  </a:ext>
                </a:extLst>
              </p:cNvPr>
              <p:cNvPicPr/>
              <p:nvPr/>
            </p:nvPicPr>
            <p:blipFill>
              <a:blip r:embed="rId7"/>
              <a:stretch>
                <a:fillRect/>
              </a:stretch>
            </p:blipFill>
            <p:spPr>
              <a:xfrm>
                <a:off x="6348944" y="3509661"/>
                <a:ext cx="19015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AE3DC41C-132A-A143-92ED-92A25080586F}"/>
                  </a:ext>
                </a:extLst>
              </p14:cNvPr>
              <p14:cNvContentPartPr/>
              <p14:nvPr/>
            </p14:nvContentPartPr>
            <p14:xfrm>
              <a:off x="6530744" y="4003581"/>
              <a:ext cx="1286280" cy="84240"/>
            </p14:xfrm>
          </p:contentPart>
        </mc:Choice>
        <mc:Fallback xmlns="">
          <p:pic>
            <p:nvPicPr>
              <p:cNvPr id="24" name="Ink 23">
                <a:extLst>
                  <a:ext uri="{FF2B5EF4-FFF2-40B4-BE49-F238E27FC236}">
                    <a16:creationId xmlns:a16="http://schemas.microsoft.com/office/drawing/2014/main" id="{AE3DC41C-132A-A143-92ED-92A25080586F}"/>
                  </a:ext>
                </a:extLst>
              </p:cNvPr>
              <p:cNvPicPr/>
              <p:nvPr/>
            </p:nvPicPr>
            <p:blipFill>
              <a:blip r:embed="rId9"/>
              <a:stretch>
                <a:fillRect/>
              </a:stretch>
            </p:blipFill>
            <p:spPr>
              <a:xfrm>
                <a:off x="6476744" y="3895941"/>
                <a:ext cx="139392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9FF63646-B08D-9F40-8D7B-93D16EEEB4E1}"/>
                  </a:ext>
                </a:extLst>
              </p14:cNvPr>
              <p14:cNvContentPartPr/>
              <p14:nvPr/>
            </p14:nvContentPartPr>
            <p14:xfrm>
              <a:off x="6604184" y="5958381"/>
              <a:ext cx="1513800" cy="41400"/>
            </p14:xfrm>
          </p:contentPart>
        </mc:Choice>
        <mc:Fallback xmlns="">
          <p:pic>
            <p:nvPicPr>
              <p:cNvPr id="26" name="Ink 25">
                <a:extLst>
                  <a:ext uri="{FF2B5EF4-FFF2-40B4-BE49-F238E27FC236}">
                    <a16:creationId xmlns:a16="http://schemas.microsoft.com/office/drawing/2014/main" id="{9FF63646-B08D-9F40-8D7B-93D16EEEB4E1}"/>
                  </a:ext>
                </a:extLst>
              </p:cNvPr>
              <p:cNvPicPr/>
              <p:nvPr/>
            </p:nvPicPr>
            <p:blipFill>
              <a:blip r:embed="rId11"/>
              <a:stretch>
                <a:fillRect/>
              </a:stretch>
            </p:blipFill>
            <p:spPr>
              <a:xfrm>
                <a:off x="6550544" y="5850381"/>
                <a:ext cx="162144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ACF15470-F5B5-9748-B47D-D7501C9B502A}"/>
                  </a:ext>
                </a:extLst>
              </p14:cNvPr>
              <p14:cNvContentPartPr/>
              <p14:nvPr/>
            </p14:nvContentPartPr>
            <p14:xfrm>
              <a:off x="6537584" y="4461501"/>
              <a:ext cx="1536120" cy="64800"/>
            </p14:xfrm>
          </p:contentPart>
        </mc:Choice>
        <mc:Fallback xmlns="">
          <p:pic>
            <p:nvPicPr>
              <p:cNvPr id="27" name="Ink 26">
                <a:extLst>
                  <a:ext uri="{FF2B5EF4-FFF2-40B4-BE49-F238E27FC236}">
                    <a16:creationId xmlns:a16="http://schemas.microsoft.com/office/drawing/2014/main" id="{ACF15470-F5B5-9748-B47D-D7501C9B502A}"/>
                  </a:ext>
                </a:extLst>
              </p:cNvPr>
              <p:cNvPicPr/>
              <p:nvPr/>
            </p:nvPicPr>
            <p:blipFill>
              <a:blip r:embed="rId13"/>
              <a:stretch>
                <a:fillRect/>
              </a:stretch>
            </p:blipFill>
            <p:spPr>
              <a:xfrm>
                <a:off x="6483944" y="4353501"/>
                <a:ext cx="164376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474F13BA-9377-1849-B347-09E9ACAD71F5}"/>
                  </a:ext>
                </a:extLst>
              </p14:cNvPr>
              <p14:cNvContentPartPr/>
              <p14:nvPr/>
            </p14:nvContentPartPr>
            <p14:xfrm>
              <a:off x="6495464" y="223221"/>
              <a:ext cx="1225440" cy="103680"/>
            </p14:xfrm>
          </p:contentPart>
        </mc:Choice>
        <mc:Fallback xmlns="">
          <p:pic>
            <p:nvPicPr>
              <p:cNvPr id="29" name="Ink 28">
                <a:extLst>
                  <a:ext uri="{FF2B5EF4-FFF2-40B4-BE49-F238E27FC236}">
                    <a16:creationId xmlns:a16="http://schemas.microsoft.com/office/drawing/2014/main" id="{474F13BA-9377-1849-B347-09E9ACAD71F5}"/>
                  </a:ext>
                </a:extLst>
              </p:cNvPr>
              <p:cNvPicPr/>
              <p:nvPr/>
            </p:nvPicPr>
            <p:blipFill>
              <a:blip r:embed="rId15"/>
              <a:stretch>
                <a:fillRect/>
              </a:stretch>
            </p:blipFill>
            <p:spPr>
              <a:xfrm>
                <a:off x="6441824" y="115581"/>
                <a:ext cx="133308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a16="http://schemas.microsoft.com/office/drawing/2014/main" id="{A46FB090-FBFF-8F4A-9942-BCFDC0390B42}"/>
                  </a:ext>
                </a:extLst>
              </p14:cNvPr>
              <p14:cNvContentPartPr/>
              <p14:nvPr/>
            </p14:nvContentPartPr>
            <p14:xfrm>
              <a:off x="1669664" y="3896301"/>
              <a:ext cx="1834920" cy="56520"/>
            </p14:xfrm>
          </p:contentPart>
        </mc:Choice>
        <mc:Fallback xmlns="">
          <p:pic>
            <p:nvPicPr>
              <p:cNvPr id="30" name="Ink 29">
                <a:extLst>
                  <a:ext uri="{FF2B5EF4-FFF2-40B4-BE49-F238E27FC236}">
                    <a16:creationId xmlns:a16="http://schemas.microsoft.com/office/drawing/2014/main" id="{A46FB090-FBFF-8F4A-9942-BCFDC0390B42}"/>
                  </a:ext>
                </a:extLst>
              </p:cNvPr>
              <p:cNvPicPr/>
              <p:nvPr/>
            </p:nvPicPr>
            <p:blipFill>
              <a:blip r:embed="rId17"/>
              <a:stretch>
                <a:fillRect/>
              </a:stretch>
            </p:blipFill>
            <p:spPr>
              <a:xfrm>
                <a:off x="1616024" y="3788661"/>
                <a:ext cx="194256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6FEFB76C-6954-4244-B01D-21C4E108FAE9}"/>
                  </a:ext>
                </a:extLst>
              </p14:cNvPr>
              <p14:cNvContentPartPr/>
              <p14:nvPr/>
            </p14:nvContentPartPr>
            <p14:xfrm>
              <a:off x="4141424" y="6087621"/>
              <a:ext cx="360" cy="360"/>
            </p14:xfrm>
          </p:contentPart>
        </mc:Choice>
        <mc:Fallback xmlns="">
          <p:pic>
            <p:nvPicPr>
              <p:cNvPr id="31" name="Ink 30">
                <a:extLst>
                  <a:ext uri="{FF2B5EF4-FFF2-40B4-BE49-F238E27FC236}">
                    <a16:creationId xmlns:a16="http://schemas.microsoft.com/office/drawing/2014/main" id="{6FEFB76C-6954-4244-B01D-21C4E108FAE9}"/>
                  </a:ext>
                </a:extLst>
              </p:cNvPr>
              <p:cNvPicPr/>
              <p:nvPr/>
            </p:nvPicPr>
            <p:blipFill>
              <a:blip r:embed="rId19"/>
              <a:stretch>
                <a:fillRect/>
              </a:stretch>
            </p:blipFill>
            <p:spPr>
              <a:xfrm>
                <a:off x="4087784" y="597998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Ink 31">
                <a:extLst>
                  <a:ext uri="{FF2B5EF4-FFF2-40B4-BE49-F238E27FC236}">
                    <a16:creationId xmlns:a16="http://schemas.microsoft.com/office/drawing/2014/main" id="{11442818-A8B4-9146-8DA1-620393841392}"/>
                  </a:ext>
                </a:extLst>
              </p14:cNvPr>
              <p14:cNvContentPartPr/>
              <p14:nvPr/>
            </p14:nvContentPartPr>
            <p14:xfrm>
              <a:off x="7971104" y="1646301"/>
              <a:ext cx="360" cy="360"/>
            </p14:xfrm>
          </p:contentPart>
        </mc:Choice>
        <mc:Fallback xmlns="">
          <p:pic>
            <p:nvPicPr>
              <p:cNvPr id="32" name="Ink 31">
                <a:extLst>
                  <a:ext uri="{FF2B5EF4-FFF2-40B4-BE49-F238E27FC236}">
                    <a16:creationId xmlns:a16="http://schemas.microsoft.com/office/drawing/2014/main" id="{11442818-A8B4-9146-8DA1-620393841392}"/>
                  </a:ext>
                </a:extLst>
              </p:cNvPr>
              <p:cNvPicPr/>
              <p:nvPr/>
            </p:nvPicPr>
            <p:blipFill>
              <a:blip r:embed="rId19"/>
              <a:stretch>
                <a:fillRect/>
              </a:stretch>
            </p:blipFill>
            <p:spPr>
              <a:xfrm>
                <a:off x="7917464" y="153866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08CC4273-7492-6746-BEBD-791B4FD0EF3C}"/>
                  </a:ext>
                </a:extLst>
              </p14:cNvPr>
              <p14:cNvContentPartPr/>
              <p14:nvPr/>
            </p14:nvContentPartPr>
            <p14:xfrm>
              <a:off x="6545144" y="1681941"/>
              <a:ext cx="1477800" cy="59760"/>
            </p14:xfrm>
          </p:contentPart>
        </mc:Choice>
        <mc:Fallback xmlns="">
          <p:pic>
            <p:nvPicPr>
              <p:cNvPr id="33" name="Ink 32">
                <a:extLst>
                  <a:ext uri="{FF2B5EF4-FFF2-40B4-BE49-F238E27FC236}">
                    <a16:creationId xmlns:a16="http://schemas.microsoft.com/office/drawing/2014/main" id="{08CC4273-7492-6746-BEBD-791B4FD0EF3C}"/>
                  </a:ext>
                </a:extLst>
              </p:cNvPr>
              <p:cNvPicPr/>
              <p:nvPr/>
            </p:nvPicPr>
            <p:blipFill>
              <a:blip r:embed="rId22"/>
              <a:stretch>
                <a:fillRect/>
              </a:stretch>
            </p:blipFill>
            <p:spPr>
              <a:xfrm>
                <a:off x="6491504" y="1574301"/>
                <a:ext cx="158544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5340C801-22F2-AE40-98CC-74A1B837A891}"/>
                  </a:ext>
                </a:extLst>
              </p14:cNvPr>
              <p14:cNvContentPartPr/>
              <p14:nvPr/>
            </p14:nvContentPartPr>
            <p14:xfrm>
              <a:off x="6521744" y="4587861"/>
              <a:ext cx="1716120" cy="162000"/>
            </p14:xfrm>
          </p:contentPart>
        </mc:Choice>
        <mc:Fallback xmlns="">
          <p:pic>
            <p:nvPicPr>
              <p:cNvPr id="34" name="Ink 33">
                <a:extLst>
                  <a:ext uri="{FF2B5EF4-FFF2-40B4-BE49-F238E27FC236}">
                    <a16:creationId xmlns:a16="http://schemas.microsoft.com/office/drawing/2014/main" id="{5340C801-22F2-AE40-98CC-74A1B837A891}"/>
                  </a:ext>
                </a:extLst>
              </p:cNvPr>
              <p:cNvPicPr/>
              <p:nvPr/>
            </p:nvPicPr>
            <p:blipFill>
              <a:blip r:embed="rId24"/>
              <a:stretch>
                <a:fillRect/>
              </a:stretch>
            </p:blipFill>
            <p:spPr>
              <a:xfrm>
                <a:off x="6467744" y="4480221"/>
                <a:ext cx="1823760" cy="377640"/>
              </a:xfrm>
              <a:prstGeom prst="rect">
                <a:avLst/>
              </a:prstGeom>
            </p:spPr>
          </p:pic>
        </mc:Fallback>
      </mc:AlternateContent>
      <p:sp>
        <p:nvSpPr>
          <p:cNvPr id="3" name="Left Arrow 2">
            <a:extLst>
              <a:ext uri="{FF2B5EF4-FFF2-40B4-BE49-F238E27FC236}">
                <a16:creationId xmlns:a16="http://schemas.microsoft.com/office/drawing/2014/main" id="{D5FA47BC-CB27-8A49-8EEA-6D54FE9D3225}"/>
              </a:ext>
            </a:extLst>
          </p:cNvPr>
          <p:cNvSpPr/>
          <p:nvPr/>
        </p:nvSpPr>
        <p:spPr>
          <a:xfrm>
            <a:off x="7616536" y="92567"/>
            <a:ext cx="945573" cy="176374"/>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08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E177A9-4D18-8749-B1F9-3B3F8401822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8633" y="332779"/>
            <a:ext cx="3180207" cy="2759742"/>
          </a:xfrm>
          <a:prstGeom prst="rect">
            <a:avLst/>
          </a:prstGeom>
          <a:noFill/>
        </p:spPr>
      </p:pic>
      <p:sp>
        <p:nvSpPr>
          <p:cNvPr id="3" name="TextBox 2">
            <a:extLst>
              <a:ext uri="{FF2B5EF4-FFF2-40B4-BE49-F238E27FC236}">
                <a16:creationId xmlns:a16="http://schemas.microsoft.com/office/drawing/2014/main" id="{7FC13ACD-16DB-004D-BEF8-B8F3BAAA5EFC}"/>
              </a:ext>
            </a:extLst>
          </p:cNvPr>
          <p:cNvSpPr txBox="1"/>
          <p:nvPr/>
        </p:nvSpPr>
        <p:spPr>
          <a:xfrm>
            <a:off x="4161942" y="773998"/>
            <a:ext cx="5929799" cy="646331"/>
          </a:xfrm>
          <a:prstGeom prst="rect">
            <a:avLst/>
          </a:prstGeom>
          <a:noFill/>
        </p:spPr>
        <p:txBody>
          <a:bodyPr wrap="square" rtlCol="0">
            <a:spAutoFit/>
          </a:bodyPr>
          <a:lstStyle/>
          <a:p>
            <a:pPr algn="ctr"/>
            <a:r>
              <a:rPr lang="en-US" sz="3600" b="1" dirty="0"/>
              <a:t>Information on the Form</a:t>
            </a:r>
          </a:p>
        </p:txBody>
      </p:sp>
      <p:sp>
        <p:nvSpPr>
          <p:cNvPr id="4" name="TextBox 3">
            <a:extLst>
              <a:ext uri="{FF2B5EF4-FFF2-40B4-BE49-F238E27FC236}">
                <a16:creationId xmlns:a16="http://schemas.microsoft.com/office/drawing/2014/main" id="{95BDFDC0-B5CA-4747-A381-FF83F9155C39}"/>
              </a:ext>
            </a:extLst>
          </p:cNvPr>
          <p:cNvSpPr txBox="1"/>
          <p:nvPr/>
        </p:nvSpPr>
        <p:spPr>
          <a:xfrm>
            <a:off x="4685017" y="1541124"/>
            <a:ext cx="6030930" cy="1015663"/>
          </a:xfrm>
          <a:prstGeom prst="rect">
            <a:avLst/>
          </a:prstGeom>
          <a:noFill/>
        </p:spPr>
        <p:txBody>
          <a:bodyPr wrap="square" rtlCol="0">
            <a:spAutoFit/>
          </a:bodyPr>
          <a:lstStyle/>
          <a:p>
            <a:r>
              <a:rPr lang="en-US" sz="2000" b="1" dirty="0"/>
              <a:t>On the left side is the name of the form.</a:t>
            </a:r>
          </a:p>
          <a:p>
            <a:endParaRPr lang="en-US" sz="2000" b="1" dirty="0"/>
          </a:p>
          <a:p>
            <a:r>
              <a:rPr lang="en-US" sz="2000" b="1" dirty="0"/>
              <a:t>On the right side is the link to the form.</a:t>
            </a:r>
          </a:p>
        </p:txBody>
      </p:sp>
      <p:sp>
        <p:nvSpPr>
          <p:cNvPr id="5" name="TextBox 4">
            <a:extLst>
              <a:ext uri="{FF2B5EF4-FFF2-40B4-BE49-F238E27FC236}">
                <a16:creationId xmlns:a16="http://schemas.microsoft.com/office/drawing/2014/main" id="{7F71054D-6891-5244-AF5F-A95AB888CE26}"/>
              </a:ext>
            </a:extLst>
          </p:cNvPr>
          <p:cNvSpPr txBox="1"/>
          <p:nvPr/>
        </p:nvSpPr>
        <p:spPr>
          <a:xfrm>
            <a:off x="1263721" y="3334111"/>
            <a:ext cx="9452226" cy="1600438"/>
          </a:xfrm>
          <a:prstGeom prst="rect">
            <a:avLst/>
          </a:prstGeom>
          <a:noFill/>
        </p:spPr>
        <p:txBody>
          <a:bodyPr wrap="square" rtlCol="0">
            <a:spAutoFit/>
          </a:bodyPr>
          <a:lstStyle/>
          <a:p>
            <a:r>
              <a:rPr lang="en-US" sz="2000" b="1" dirty="0"/>
              <a:t>Click on the link to the form and the form will open in a format that can be typed on with the information that you need to enter.</a:t>
            </a:r>
          </a:p>
          <a:p>
            <a:endParaRPr lang="en-US" dirty="0"/>
          </a:p>
          <a:p>
            <a:r>
              <a:rPr lang="en-US" sz="2000" b="1" dirty="0"/>
              <a:t>The form can be saved in the same manner that you would save any word form onto your computer and you can print the form directly from this site.</a:t>
            </a:r>
          </a:p>
        </p:txBody>
      </p:sp>
    </p:spTree>
    <p:extLst>
      <p:ext uri="{BB962C8B-B14F-4D97-AF65-F5344CB8AC3E}">
        <p14:creationId xmlns:p14="http://schemas.microsoft.com/office/powerpoint/2010/main" val="366731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7586-418B-1949-B59B-B5900D448356}"/>
              </a:ext>
            </a:extLst>
          </p:cNvPr>
          <p:cNvSpPr>
            <a:spLocks noGrp="1"/>
          </p:cNvSpPr>
          <p:nvPr>
            <p:ph type="title"/>
          </p:nvPr>
        </p:nvSpPr>
        <p:spPr>
          <a:xfrm>
            <a:off x="839788" y="643573"/>
            <a:ext cx="3932237" cy="1215307"/>
          </a:xfrm>
        </p:spPr>
        <p:txBody>
          <a:bodyPr>
            <a:normAutofit/>
          </a:bodyPr>
          <a:lstStyle/>
          <a:p>
            <a:pPr algn="ctr"/>
            <a:r>
              <a:rPr lang="en-US" sz="2400" dirty="0"/>
              <a:t>             </a:t>
            </a:r>
            <a:r>
              <a:rPr lang="en-US" sz="2400" b="1" dirty="0">
                <a:latin typeface="Baloo" panose="03080902040302020200" pitchFamily="66" charset="77"/>
                <a:cs typeface="Baloo" panose="03080902040302020200" pitchFamily="66" charset="77"/>
              </a:rPr>
              <a:t>Where do I </a:t>
            </a:r>
            <a:br>
              <a:rPr lang="en-US" sz="2400" b="1" dirty="0">
                <a:latin typeface="Baloo" panose="03080902040302020200" pitchFamily="66" charset="77"/>
                <a:cs typeface="Baloo" panose="03080902040302020200" pitchFamily="66" charset="77"/>
              </a:rPr>
            </a:br>
            <a:r>
              <a:rPr lang="en-US" sz="2400" b="1" dirty="0">
                <a:latin typeface="Baloo" panose="03080902040302020200" pitchFamily="66" charset="77"/>
                <a:cs typeface="Baloo" panose="03080902040302020200" pitchFamily="66" charset="77"/>
              </a:rPr>
              <a:t>            Find the </a:t>
            </a:r>
            <a:br>
              <a:rPr lang="en-US" sz="2400" b="1" dirty="0">
                <a:latin typeface="Baloo" panose="03080902040302020200" pitchFamily="66" charset="77"/>
                <a:cs typeface="Baloo" panose="03080902040302020200" pitchFamily="66" charset="77"/>
              </a:rPr>
            </a:br>
            <a:r>
              <a:rPr lang="en-US" sz="2400" b="1" dirty="0">
                <a:latin typeface="Baloo" panose="03080902040302020200" pitchFamily="66" charset="77"/>
                <a:cs typeface="Baloo" panose="03080902040302020200" pitchFamily="66" charset="77"/>
              </a:rPr>
              <a:t>          Forms                     </a:t>
            </a:r>
          </a:p>
        </p:txBody>
      </p:sp>
      <p:sp>
        <p:nvSpPr>
          <p:cNvPr id="4" name="Text Placeholder 3">
            <a:extLst>
              <a:ext uri="{FF2B5EF4-FFF2-40B4-BE49-F238E27FC236}">
                <a16:creationId xmlns:a16="http://schemas.microsoft.com/office/drawing/2014/main" id="{C8888DF2-01A9-4D4F-A5D2-F2D587456E19}"/>
              </a:ext>
            </a:extLst>
          </p:cNvPr>
          <p:cNvSpPr>
            <a:spLocks noGrp="1"/>
          </p:cNvSpPr>
          <p:nvPr>
            <p:ph type="body" sz="half" idx="2"/>
          </p:nvPr>
        </p:nvSpPr>
        <p:spPr>
          <a:xfrm>
            <a:off x="839788" y="1624264"/>
            <a:ext cx="3932237" cy="4244724"/>
          </a:xfrm>
        </p:spPr>
        <p:txBody>
          <a:bodyPr/>
          <a:lstStyle/>
          <a:p>
            <a:endParaRPr lang="en-US" dirty="0"/>
          </a:p>
          <a:p>
            <a:r>
              <a:rPr lang="en-US" b="1" dirty="0"/>
              <a:t>Log into the National Web Site.</a:t>
            </a:r>
          </a:p>
          <a:p>
            <a:r>
              <a:rPr lang="en-US" b="1" dirty="0"/>
              <a:t>At the top of the page is a White Tool Bar.</a:t>
            </a:r>
          </a:p>
          <a:p>
            <a:r>
              <a:rPr lang="en-US" b="1" dirty="0"/>
              <a:t>Look For the “Members” tab.</a:t>
            </a:r>
          </a:p>
          <a:p>
            <a:r>
              <a:rPr lang="en-US" b="1" dirty="0"/>
              <a:t>There will be drop down, go to ”Forms &amp; Manuals.”</a:t>
            </a:r>
          </a:p>
          <a:p>
            <a:r>
              <a:rPr lang="en-US" b="1" dirty="0"/>
              <a:t>Scroll down to the middle of the forms to the the “Organizational Forms” section.</a:t>
            </a:r>
          </a:p>
          <a:p>
            <a:r>
              <a:rPr lang="en-US" b="1" dirty="0"/>
              <a:t>In this section you will find most of the forms that are used by the chapter secretary in a PDF printable format</a:t>
            </a:r>
            <a:r>
              <a:rPr lang="en-US" dirty="0"/>
              <a:t>.</a:t>
            </a:r>
          </a:p>
        </p:txBody>
      </p:sp>
      <p:pic>
        <p:nvPicPr>
          <p:cNvPr id="6" name="Picture 5">
            <a:extLst>
              <a:ext uri="{FF2B5EF4-FFF2-40B4-BE49-F238E27FC236}">
                <a16:creationId xmlns:a16="http://schemas.microsoft.com/office/drawing/2014/main" id="{79C453C7-6A8C-E744-8D0A-9D14FCB56E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9788" y="454074"/>
            <a:ext cx="1441166" cy="1215307"/>
          </a:xfrm>
          <a:prstGeom prst="rect">
            <a:avLst/>
          </a:prstGeom>
          <a:noFill/>
        </p:spPr>
      </p:pic>
      <p:sp>
        <p:nvSpPr>
          <p:cNvPr id="9" name="TextBox 8">
            <a:extLst>
              <a:ext uri="{FF2B5EF4-FFF2-40B4-BE49-F238E27FC236}">
                <a16:creationId xmlns:a16="http://schemas.microsoft.com/office/drawing/2014/main" id="{27648118-4B44-6A41-A124-57E2F2DE766A}"/>
              </a:ext>
            </a:extLst>
          </p:cNvPr>
          <p:cNvSpPr txBox="1"/>
          <p:nvPr/>
        </p:nvSpPr>
        <p:spPr>
          <a:xfrm>
            <a:off x="5486401" y="883403"/>
            <a:ext cx="5993512" cy="4383393"/>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D2A7181-3889-CD4D-92D9-E10F28CC7878}"/>
              </a:ext>
            </a:extLst>
          </p:cNvPr>
          <p:cNvSpPr txBox="1"/>
          <p:nvPr/>
        </p:nvSpPr>
        <p:spPr>
          <a:xfrm>
            <a:off x="6096000" y="883403"/>
            <a:ext cx="5009322" cy="3539430"/>
          </a:xfrm>
          <a:prstGeom prst="rect">
            <a:avLst/>
          </a:prstGeom>
          <a:noFill/>
        </p:spPr>
        <p:txBody>
          <a:bodyPr wrap="square" rtlCol="0">
            <a:spAutoFit/>
          </a:bodyPr>
          <a:lstStyle/>
          <a:p>
            <a:pPr algn="ctr"/>
            <a:r>
              <a:rPr lang="en-US" sz="2400" b="1" dirty="0"/>
              <a:t>COMMON FORMS</a:t>
            </a:r>
          </a:p>
          <a:p>
            <a:endParaRPr lang="en-US" sz="2000" b="1" dirty="0"/>
          </a:p>
          <a:p>
            <a:endParaRPr lang="en-US" sz="2000" b="1" dirty="0"/>
          </a:p>
          <a:p>
            <a:r>
              <a:rPr lang="en-US" sz="2000" b="1" dirty="0"/>
              <a:t>Compatriot Death Reporting Form</a:t>
            </a:r>
          </a:p>
          <a:p>
            <a:r>
              <a:rPr lang="en-US" sz="2000" b="1" dirty="0"/>
              <a:t>DAR Finder Form</a:t>
            </a:r>
          </a:p>
          <a:p>
            <a:r>
              <a:rPr lang="en-US" sz="2000" b="1" dirty="0"/>
              <a:t>Dual Membership Application Form</a:t>
            </a:r>
          </a:p>
          <a:p>
            <a:r>
              <a:rPr lang="en-US" sz="2000" b="1" dirty="0"/>
              <a:t>NSSAR Life Membership Application</a:t>
            </a:r>
          </a:p>
          <a:p>
            <a:r>
              <a:rPr lang="en-US" sz="2000" b="1" dirty="0"/>
              <a:t>Record Copy Request Form</a:t>
            </a:r>
          </a:p>
          <a:p>
            <a:r>
              <a:rPr lang="en-US" sz="2000" b="1" dirty="0"/>
              <a:t>Reinstatement Transfer Application Form*</a:t>
            </a:r>
          </a:p>
          <a:p>
            <a:r>
              <a:rPr lang="en-US" sz="2000" b="1" dirty="0"/>
              <a:t>Transfer Membership Application Form*</a:t>
            </a:r>
          </a:p>
          <a:p>
            <a:r>
              <a:rPr lang="en-US" sz="2000" b="1" dirty="0"/>
              <a:t>Replacement Certificate Order Form</a:t>
            </a:r>
          </a:p>
        </p:txBody>
      </p:sp>
    </p:spTree>
    <p:extLst>
      <p:ext uri="{BB962C8B-B14F-4D97-AF65-F5344CB8AC3E}">
        <p14:creationId xmlns:p14="http://schemas.microsoft.com/office/powerpoint/2010/main" val="3575847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D395-2FA5-AE43-9BD5-B6742DF8C9A5}"/>
              </a:ext>
            </a:extLst>
          </p:cNvPr>
          <p:cNvSpPr>
            <a:spLocks noGrp="1"/>
          </p:cNvSpPr>
          <p:nvPr>
            <p:ph type="title"/>
          </p:nvPr>
        </p:nvSpPr>
        <p:spPr>
          <a:xfrm>
            <a:off x="838200" y="371390"/>
            <a:ext cx="9637295" cy="1325563"/>
          </a:xfrm>
        </p:spPr>
        <p:txBody>
          <a:bodyPr/>
          <a:lstStyle/>
          <a:p>
            <a:pPr algn="ctr"/>
            <a:r>
              <a:rPr lang="en-US" b="1" dirty="0">
                <a:latin typeface="Arial Rounded MT Bold" panose="020F0704030504030204" pitchFamily="34" charset="77"/>
              </a:rPr>
              <a:t>Transfer Forms</a:t>
            </a:r>
          </a:p>
        </p:txBody>
      </p:sp>
      <p:pic>
        <p:nvPicPr>
          <p:cNvPr id="3" name="Picture 2">
            <a:extLst>
              <a:ext uri="{FF2B5EF4-FFF2-40B4-BE49-F238E27FC236}">
                <a16:creationId xmlns:a16="http://schemas.microsoft.com/office/drawing/2014/main" id="{A280D415-7F68-B442-B134-E2B369A5CD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82671" y="371390"/>
            <a:ext cx="1704066" cy="1549878"/>
          </a:xfrm>
          <a:prstGeom prst="rect">
            <a:avLst/>
          </a:prstGeom>
          <a:noFill/>
        </p:spPr>
      </p:pic>
      <p:sp>
        <p:nvSpPr>
          <p:cNvPr id="5" name="TextBox 4">
            <a:extLst>
              <a:ext uri="{FF2B5EF4-FFF2-40B4-BE49-F238E27FC236}">
                <a16:creationId xmlns:a16="http://schemas.microsoft.com/office/drawing/2014/main" id="{059AC983-7BA3-E042-A8C1-F6C3EB176B2E}"/>
              </a:ext>
            </a:extLst>
          </p:cNvPr>
          <p:cNvSpPr txBox="1"/>
          <p:nvPr/>
        </p:nvSpPr>
        <p:spPr>
          <a:xfrm>
            <a:off x="838200" y="1921268"/>
            <a:ext cx="8819147" cy="4093428"/>
          </a:xfrm>
          <a:prstGeom prst="rect">
            <a:avLst/>
          </a:prstGeom>
          <a:noFill/>
        </p:spPr>
        <p:txBody>
          <a:bodyPr wrap="square" rtlCol="0">
            <a:spAutoFit/>
          </a:bodyPr>
          <a:lstStyle/>
          <a:p>
            <a:pPr marL="342900" indent="-342900">
              <a:buAutoNum type="arabicParenBoth"/>
            </a:pPr>
            <a:r>
              <a:rPr lang="en-US" sz="2000" b="1" dirty="0"/>
              <a:t>Often the first point of contact is the chapter secretary when a member wants to transfer their membership into the California Society.</a:t>
            </a:r>
          </a:p>
          <a:p>
            <a:pPr marL="342900" indent="-342900">
              <a:buAutoNum type="arabicParenBoth"/>
            </a:pPr>
            <a:endParaRPr lang="en-US" sz="2000" b="1" dirty="0"/>
          </a:p>
          <a:p>
            <a:pPr marL="342900" indent="-342900">
              <a:buAutoNum type="arabicParenBoth"/>
            </a:pPr>
            <a:r>
              <a:rPr lang="en-US" sz="2000" b="1" dirty="0"/>
              <a:t>The member should be directed back to his primary state secretary to begin the process of transferring his membership into the California Society. The form that needs to be used is form 0919 and not form 0918.</a:t>
            </a:r>
          </a:p>
          <a:p>
            <a:pPr marL="342900" indent="-342900">
              <a:buAutoNum type="arabicParenBoth"/>
            </a:pPr>
            <a:endParaRPr lang="en-US" sz="2000" b="1" dirty="0"/>
          </a:p>
          <a:p>
            <a:pPr marL="342900" indent="-342900">
              <a:buAutoNum type="arabicParenBoth"/>
            </a:pPr>
            <a:r>
              <a:rPr lang="en-US" sz="2000" b="1" dirty="0"/>
              <a:t>Form 0919 is the correct form for the transfer of membership into and out of the California Society, if a member uses Form 0918 it will delay his transfer.</a:t>
            </a:r>
          </a:p>
          <a:p>
            <a:pPr marL="342900" indent="-342900">
              <a:buAutoNum type="arabicParenBoth"/>
            </a:pPr>
            <a:endParaRPr lang="en-US" sz="2000" b="1" dirty="0"/>
          </a:p>
          <a:p>
            <a:pPr marL="342900" indent="-342900">
              <a:buAutoNum type="arabicParenBoth"/>
            </a:pPr>
            <a:r>
              <a:rPr lang="en-US" sz="2000" b="1" dirty="0"/>
              <a:t>The California Society Requires that all members transferring into the state must submit a Record Copy with their application. The application will not be completed until a Record Copy has been received. </a:t>
            </a:r>
          </a:p>
        </p:txBody>
      </p:sp>
    </p:spTree>
    <p:extLst>
      <p:ext uri="{BB962C8B-B14F-4D97-AF65-F5344CB8AC3E}">
        <p14:creationId xmlns:p14="http://schemas.microsoft.com/office/powerpoint/2010/main" val="226137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BCED50-7E51-E84C-943E-65CAF8FCEE51}"/>
              </a:ext>
            </a:extLst>
          </p:cNvPr>
          <p:cNvSpPr/>
          <p:nvPr/>
        </p:nvSpPr>
        <p:spPr>
          <a:xfrm>
            <a:off x="3048000" y="2828836"/>
            <a:ext cx="6096000" cy="646331"/>
          </a:xfrm>
          <a:prstGeom prst="rect">
            <a:avLst/>
          </a:prstGeom>
        </p:spPr>
        <p:txBody>
          <a:bodyPr>
            <a:spAutoFit/>
          </a:bodyPr>
          <a:lstStyle/>
          <a:p>
            <a:br>
              <a:rPr lang="en-US" dirty="0"/>
            </a:br>
            <a:endParaRPr lang="en-US" dirty="0"/>
          </a:p>
        </p:txBody>
      </p:sp>
      <p:pic>
        <p:nvPicPr>
          <p:cNvPr id="25" name="Picture 24">
            <a:extLst>
              <a:ext uri="{FF2B5EF4-FFF2-40B4-BE49-F238E27FC236}">
                <a16:creationId xmlns:a16="http://schemas.microsoft.com/office/drawing/2014/main" id="{9B3F7C9C-BBC9-4D4F-A9E8-976612ED288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60883" y="264649"/>
            <a:ext cx="2791327" cy="2406513"/>
          </a:xfrm>
          <a:prstGeom prst="rect">
            <a:avLst/>
          </a:prstGeom>
          <a:noFill/>
        </p:spPr>
      </p:pic>
      <p:sp>
        <p:nvSpPr>
          <p:cNvPr id="11" name="TextBox 10">
            <a:extLst>
              <a:ext uri="{FF2B5EF4-FFF2-40B4-BE49-F238E27FC236}">
                <a16:creationId xmlns:a16="http://schemas.microsoft.com/office/drawing/2014/main" id="{7BBC7933-78D1-2A4C-9D1C-3B3FFC3E22EC}"/>
              </a:ext>
            </a:extLst>
          </p:cNvPr>
          <p:cNvSpPr txBox="1"/>
          <p:nvPr/>
        </p:nvSpPr>
        <p:spPr>
          <a:xfrm flipH="1">
            <a:off x="904126" y="2565333"/>
            <a:ext cx="4605338" cy="369332"/>
          </a:xfrm>
          <a:prstGeom prst="rect">
            <a:avLst/>
          </a:prstGeom>
          <a:noFill/>
        </p:spPr>
        <p:txBody>
          <a:bodyPr wrap="square" rtlCol="0">
            <a:spAutoFit/>
          </a:bodyPr>
          <a:lstStyle/>
          <a:p>
            <a:r>
              <a:rPr lang="en-US" dirty="0"/>
              <a:t>       Application for Transfer of Membership</a:t>
            </a:r>
          </a:p>
        </p:txBody>
      </p:sp>
      <p:sp>
        <p:nvSpPr>
          <p:cNvPr id="12" name="TextBox 11">
            <a:extLst>
              <a:ext uri="{FF2B5EF4-FFF2-40B4-BE49-F238E27FC236}">
                <a16:creationId xmlns:a16="http://schemas.microsoft.com/office/drawing/2014/main" id="{9326B5FE-75BD-1546-99CA-423BE870ED27}"/>
              </a:ext>
            </a:extLst>
          </p:cNvPr>
          <p:cNvSpPr txBox="1"/>
          <p:nvPr/>
        </p:nvSpPr>
        <p:spPr>
          <a:xfrm>
            <a:off x="1070866" y="2934665"/>
            <a:ext cx="4181581" cy="3693319"/>
          </a:xfrm>
          <a:prstGeom prst="rect">
            <a:avLst/>
          </a:prstGeom>
          <a:noFill/>
        </p:spPr>
        <p:txBody>
          <a:bodyPr wrap="square" rtlCol="0">
            <a:spAutoFit/>
          </a:bodyPr>
          <a:lstStyle/>
          <a:p>
            <a:r>
              <a:rPr lang="en-US" dirty="0"/>
              <a:t>(1) The form has three sections</a:t>
            </a:r>
          </a:p>
          <a:p>
            <a:r>
              <a:rPr lang="en-US" dirty="0"/>
              <a:t>(2) Section one the member needs to fill out and sign. </a:t>
            </a:r>
          </a:p>
          <a:p>
            <a:r>
              <a:rPr lang="en-US" dirty="0"/>
              <a:t>(3) Section two is for the Demitting State Secretary to fill out and sign.</a:t>
            </a:r>
          </a:p>
          <a:p>
            <a:r>
              <a:rPr lang="en-US" dirty="0"/>
              <a:t>(4)Section three is for the receiving State Secretary to fill out and sign</a:t>
            </a:r>
          </a:p>
          <a:p>
            <a:r>
              <a:rPr lang="en-US" dirty="0"/>
              <a:t>(5) The receiving state must complete the transaction by filing the paperwork with National.</a:t>
            </a:r>
          </a:p>
          <a:p>
            <a:r>
              <a:rPr lang="en-US" dirty="0"/>
              <a:t>(6) California requires that all transfers submit a copy of their Record Copy with their Application.</a:t>
            </a:r>
          </a:p>
        </p:txBody>
      </p:sp>
      <p:pic>
        <p:nvPicPr>
          <p:cNvPr id="3" name="Picture 2">
            <a:extLst>
              <a:ext uri="{FF2B5EF4-FFF2-40B4-BE49-F238E27FC236}">
                <a16:creationId xmlns:a16="http://schemas.microsoft.com/office/drawing/2014/main" id="{4B1AE2C2-80AD-3E43-9250-813D8688AF35}"/>
              </a:ext>
            </a:extLst>
          </p:cNvPr>
          <p:cNvPicPr>
            <a:picLocks noChangeAspect="1"/>
          </p:cNvPicPr>
          <p:nvPr/>
        </p:nvPicPr>
        <p:blipFill>
          <a:blip r:embed="rId3"/>
          <a:stretch>
            <a:fillRect/>
          </a:stretch>
        </p:blipFill>
        <p:spPr>
          <a:xfrm>
            <a:off x="5916854" y="337242"/>
            <a:ext cx="5038768" cy="6520758"/>
          </a:xfrm>
          <a:prstGeom prst="rect">
            <a:avLst/>
          </a:prstGeom>
        </p:spPr>
      </p:pic>
    </p:spTree>
    <p:extLst>
      <p:ext uri="{BB962C8B-B14F-4D97-AF65-F5344CB8AC3E}">
        <p14:creationId xmlns:p14="http://schemas.microsoft.com/office/powerpoint/2010/main" val="1531231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1285</Words>
  <Application>Microsoft Macintosh PowerPoint</Application>
  <PresentationFormat>Widescreen</PresentationFormat>
  <Paragraphs>117</Paragraphs>
  <Slides>17</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4" baseType="lpstr">
      <vt:lpstr>Arial</vt:lpstr>
      <vt:lpstr>Arial Rounded MT Bold</vt:lpstr>
      <vt:lpstr>Baloo</vt:lpstr>
      <vt:lpstr>Calibri</vt:lpstr>
      <vt:lpstr>Calibri Light</vt:lpstr>
      <vt:lpstr>Office Theme</vt:lpstr>
      <vt:lpstr>Document</vt:lpstr>
      <vt:lpstr>PowerPoint Presentation</vt:lpstr>
      <vt:lpstr>Where do I              Find                                </vt:lpstr>
      <vt:lpstr>             Where do I              Find the            Forms                     </vt:lpstr>
      <vt:lpstr>             Where do I              Find the            Forms                     </vt:lpstr>
      <vt:lpstr>             Where do I              Find the            Forms                     </vt:lpstr>
      <vt:lpstr>PowerPoint Presentation</vt:lpstr>
      <vt:lpstr>             Where do I              Find the            Forms                     </vt:lpstr>
      <vt:lpstr>Transfer Forms</vt:lpstr>
      <vt:lpstr>PowerPoint Presentation</vt:lpstr>
      <vt:lpstr>PowerPoint Presentation</vt:lpstr>
      <vt:lpstr>PowerPoint Presentation</vt:lpstr>
      <vt:lpstr>PowerPoint Presentation</vt:lpstr>
      <vt:lpstr>Comparison of the two Forms</vt:lpstr>
      <vt:lpstr>PowerPoint Presentation</vt:lpstr>
      <vt:lpstr>PowerPoint Presentation</vt:lpstr>
      <vt:lpstr>                   Find the                    Forms                   on the S.               NSSAR Site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Frederick Schuster</dc:creator>
  <cp:lastModifiedBy>Frederick Schuster</cp:lastModifiedBy>
  <cp:revision>46</cp:revision>
  <cp:lastPrinted>2020-10-11T17:44:15Z</cp:lastPrinted>
  <dcterms:created xsi:type="dcterms:W3CDTF">2020-10-11T16:59:03Z</dcterms:created>
  <dcterms:modified xsi:type="dcterms:W3CDTF">2020-11-16T20:51:10Z</dcterms:modified>
</cp:coreProperties>
</file>