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94696"/>
  </p:normalViewPr>
  <p:slideViewPr>
    <p:cSldViewPr snapToGrid="0" snapToObjects="1">
      <p:cViewPr varScale="1">
        <p:scale>
          <a:sx n="115" d="100"/>
          <a:sy n="115" d="100"/>
        </p:scale>
        <p:origin x="24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D802-AAB5-C541-BA13-7F70A5C8B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A2E57-895A-5249-B1A1-1CB86AD6D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0615E-3061-8A43-A046-96271E20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51ED4-E37E-1642-8087-577350E5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A7D15-4476-4A42-94F1-ED2263B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1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124A-1077-A54E-AC03-5AE3095A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D7714-01CB-454A-81CB-F45AF3734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117A0-4157-204D-ADDA-ABAF43B8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8BCD6-09E8-BD48-BC92-6FEB74EB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2281F-5506-8E40-835E-5A9F8DD4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A45EA-7A78-FF40-A27A-01E37FD9C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EA2BD-2C85-A344-8CF5-46D52DA7D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3FC1C-ACE5-1444-A433-8789733E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1B46-718B-A647-B9D6-EABB01E0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6D5AD-3B09-A34B-8A7B-A7F41D6C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A006-022E-E64C-94D7-FA99A47C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CF6A1-2C08-8B44-A3E3-BE303AB1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368C-9070-C64E-8620-E8A5DD9DC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60CD-6228-9144-BCF5-568CB3EE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7245-1FED-7644-9DCE-6F93F7EC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6979-52FE-CB45-A2E7-28DFB1DD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B7473-0CB7-C749-B84C-8B2E33881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A1A1-C02B-2743-B61E-9C58D331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099B2-C194-8143-8AC5-7C7EB503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63B5A-8582-1249-A83F-80F32545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6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C750-AD3D-F941-B677-3606B775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1DAA-0C5E-F64A-A6EA-BED620576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49C06-2317-F145-AB08-C45A4564D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F7D86-A968-3247-9F4F-5F3D633E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3A169-5365-0649-90EE-4CD5CD01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55134-D3AE-7341-A9F7-6AC8877C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5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F4FD-4A50-D541-85F0-51745C2A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5CFA-E351-654A-A393-131C5063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7316C-C788-B240-A928-C122D3D12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A3D2B-3113-0244-8B84-D05D05EB2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BB322-BDDC-A849-9DD5-7B69BA824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8568D1-C87C-9548-9D85-8F2BAABA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E681F-54E2-A44F-A2FF-76255EB3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FA23C-CBCD-364D-B8EB-090D8B75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3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E816-B1F6-1448-9E09-CCA15226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C3FAA-1166-084E-A878-6518A247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0AAF6-25AD-504E-8F67-7E64751E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CB046-B7CE-0741-B6FA-AF925825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5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FC9E7-641B-2B4D-AE1F-1EB6F2098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5EF5AE-CBB8-E04E-9922-2D4EB604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C1422-0A61-8A4B-B711-3008C85D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EC36-C49E-6F46-B76C-A62348D8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11DB-9D7D-5A4D-850F-98E03033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299AD-FC27-1B4F-B056-84AE76406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7BD3-0A78-7D4D-A089-799B2A81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72018-BF8F-CB44-82BD-3A31245D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DD7DF-4D1C-D94F-B5E2-3CC8468A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6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BF6F-B67A-FD4F-9F08-D9736007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701C4-7943-ED42-B1BD-9D22F9682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7BEB9-980C-434F-AEB5-E4D0CA4A4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377B5-77C1-4543-8851-F7859911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C3062-F6F2-0543-9A50-1C65C287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9CE8-1337-F449-BA28-65956E4D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3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4D89B-D33F-B144-BB90-233BD8B7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68EF-3A94-E641-973D-261C00D3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AB0B-786D-1D4B-A5B1-A30D3216B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C651-D42A-504C-84D4-8C96E258FA38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BD8A0-C726-6B4C-8CD3-F71224CD6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93FBB-FD84-8645-8B60-B108581D0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6261-7166-DB40-BD4A-26E3D693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8D187-46A8-7C4A-A191-F7D2AB0B8C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69" y="465585"/>
            <a:ext cx="5185610" cy="433136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BEF0E-08A1-8240-93D8-40D07EF568C9}"/>
              </a:ext>
            </a:extLst>
          </p:cNvPr>
          <p:cNvSpPr txBox="1"/>
          <p:nvPr/>
        </p:nvSpPr>
        <p:spPr>
          <a:xfrm>
            <a:off x="2045369" y="4680283"/>
            <a:ext cx="7808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loo" panose="03080902040302020200" pitchFamily="66" charset="77"/>
                <a:cs typeface="Baloo" panose="03080902040302020200" pitchFamily="66" charset="77"/>
              </a:rPr>
              <a:t>California Society </a:t>
            </a:r>
          </a:p>
          <a:p>
            <a:pPr algn="ctr"/>
            <a:r>
              <a:rPr lang="en-US" sz="2800" dirty="0">
                <a:latin typeface="Baloo" panose="03080902040302020200" pitchFamily="66" charset="77"/>
                <a:cs typeface="Baloo" panose="03080902040302020200" pitchFamily="66" charset="77"/>
              </a:rPr>
              <a:t>Secretary Forum</a:t>
            </a:r>
          </a:p>
          <a:p>
            <a:pPr algn="ctr"/>
            <a:r>
              <a:rPr lang="en-US" sz="2800" dirty="0">
                <a:latin typeface="Baloo" panose="03080902040302020200" pitchFamily="66" charset="77"/>
                <a:cs typeface="Baloo" panose="03080902040302020200" pitchFamily="66" charset="77"/>
              </a:rPr>
              <a:t>November 18, 2020</a:t>
            </a:r>
          </a:p>
        </p:txBody>
      </p:sp>
    </p:spTree>
    <p:extLst>
      <p:ext uri="{BB962C8B-B14F-4D97-AF65-F5344CB8AC3E}">
        <p14:creationId xmlns:p14="http://schemas.microsoft.com/office/powerpoint/2010/main" val="394169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8D187-46A8-7C4A-A191-F7D2AB0B8C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69" y="465585"/>
            <a:ext cx="5185610" cy="433136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3BEF0E-08A1-8240-93D8-40D07EF568C9}"/>
              </a:ext>
            </a:extLst>
          </p:cNvPr>
          <p:cNvSpPr txBox="1"/>
          <p:nvPr/>
        </p:nvSpPr>
        <p:spPr>
          <a:xfrm>
            <a:off x="2055643" y="4711106"/>
            <a:ext cx="7808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aloo" panose="03080902040302020200" pitchFamily="66" charset="77"/>
                <a:cs typeface="Baloo" panose="03080902040302020200" pitchFamily="66" charset="77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52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7586-418B-1949-B59B-B5900D44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3573"/>
            <a:ext cx="3932237" cy="836311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             </a:t>
            </a:r>
            <a:r>
              <a:rPr lang="en-US" sz="2400" b="1" dirty="0">
                <a:latin typeface="Baloo" panose="03080902040302020200" pitchFamily="66" charset="77"/>
                <a:cs typeface="Baloo" panose="03080902040302020200" pitchFamily="66" charset="77"/>
              </a:rPr>
              <a:t>Where do I </a:t>
            </a:r>
            <a:br>
              <a:rPr lang="en-US" sz="2400" b="1" dirty="0">
                <a:latin typeface="Baloo" panose="03080902040302020200" pitchFamily="66" charset="77"/>
                <a:cs typeface="Baloo" panose="03080902040302020200" pitchFamily="66" charset="77"/>
              </a:rPr>
            </a:br>
            <a:r>
              <a:rPr lang="en-US" sz="2400" b="1" dirty="0">
                <a:latin typeface="Baloo" panose="03080902040302020200" pitchFamily="66" charset="77"/>
                <a:cs typeface="Baloo" panose="03080902040302020200" pitchFamily="66" charset="77"/>
              </a:rPr>
              <a:t>                find that form               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88DF2-01A9-4D4F-A5D2-F2D587456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24264"/>
            <a:ext cx="3932237" cy="4244724"/>
          </a:xfrm>
        </p:spPr>
        <p:txBody>
          <a:bodyPr/>
          <a:lstStyle/>
          <a:p>
            <a:r>
              <a:rPr lang="en-US" dirty="0"/>
              <a:t>Ch</a:t>
            </a:r>
            <a:r>
              <a:rPr lang="en-US" sz="1800" dirty="0"/>
              <a:t>ange of managers form, extremely important form for chapters.</a:t>
            </a:r>
          </a:p>
          <a:p>
            <a:r>
              <a:rPr lang="en-US" sz="1800" dirty="0"/>
              <a:t>This form provides information to the California Society and National  regarding the Chapter.</a:t>
            </a:r>
          </a:p>
          <a:p>
            <a:r>
              <a:rPr lang="en-US" sz="1800" dirty="0"/>
              <a:t>It begins a flurry of changes for the new Calendar year.</a:t>
            </a:r>
          </a:p>
          <a:p>
            <a:r>
              <a:rPr lang="en-US" sz="1800" dirty="0"/>
              <a:t>It needs to be summitted by January 15</a:t>
            </a:r>
            <a:r>
              <a:rPr lang="en-US" sz="1800" baseline="30000" dirty="0"/>
              <a:t>th</a:t>
            </a:r>
            <a:r>
              <a:rPr lang="en-US" sz="1800" dirty="0"/>
              <a:t> of the new year to the California Society Secretary.</a:t>
            </a:r>
          </a:p>
          <a:p>
            <a:r>
              <a:rPr lang="en-US" sz="1800" dirty="0"/>
              <a:t>Some chapters do not have their new officers installed, so the form will need to be refiled-file with new incoming officers.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453C7-6A8C-E744-8D0A-9D14FCB56E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54074"/>
            <a:ext cx="1441166" cy="1215307"/>
          </a:xfrm>
          <a:prstGeom prst="rect">
            <a:avLst/>
          </a:prstGeom>
          <a:noFill/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7E3A98A-8823-394E-B110-CB18C2965E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72234"/>
              </p:ext>
            </p:extLst>
          </p:nvPr>
        </p:nvGraphicFramePr>
        <p:xfrm>
          <a:off x="5076404" y="997541"/>
          <a:ext cx="5954997" cy="450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Document" r:id="rId4" imgW="8978900" imgH="6794500" progId="Word.Document.8">
                  <p:embed/>
                </p:oleObj>
              </mc:Choice>
              <mc:Fallback>
                <p:oleObj name="Document" r:id="rId4" imgW="8978900" imgH="6794500" progId="Word.Documen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477F11D-5CF8-DE45-B812-8F3B09ECB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6404" y="997541"/>
                        <a:ext cx="5954997" cy="4506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4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E177A9-4D18-8749-B1F9-3B3F840182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3" y="332779"/>
            <a:ext cx="3180207" cy="275974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C13ACD-16DB-004D-BEF8-B8F3BAAA5EFC}"/>
              </a:ext>
            </a:extLst>
          </p:cNvPr>
          <p:cNvSpPr txBox="1"/>
          <p:nvPr/>
        </p:nvSpPr>
        <p:spPr>
          <a:xfrm>
            <a:off x="4161942" y="773998"/>
            <a:ext cx="592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Information on the 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DFDC0-B5CA-4747-A381-FF83F9155C39}"/>
              </a:ext>
            </a:extLst>
          </p:cNvPr>
          <p:cNvSpPr txBox="1"/>
          <p:nvPr/>
        </p:nvSpPr>
        <p:spPr>
          <a:xfrm>
            <a:off x="4685017" y="1541124"/>
            <a:ext cx="6030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have the Chapter Name</a:t>
            </a:r>
          </a:p>
          <a:p>
            <a:endParaRPr lang="en-US" dirty="0"/>
          </a:p>
          <a:p>
            <a:r>
              <a:rPr lang="en-US" dirty="0"/>
              <a:t>Chapter Number is optional, if you don’t know your chapter number send me an email or call me and I can provide the number.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1054D-6891-5244-AF5F-A95AB888CE26}"/>
              </a:ext>
            </a:extLst>
          </p:cNvPr>
          <p:cNvSpPr txBox="1"/>
          <p:nvPr/>
        </p:nvSpPr>
        <p:spPr>
          <a:xfrm>
            <a:off x="1263721" y="3334111"/>
            <a:ext cx="9452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Officers name,  mailing address, NSSAR National Number, California State Number, phone number and an email. Check the email address for accuracy</a:t>
            </a:r>
          </a:p>
          <a:p>
            <a:endParaRPr lang="en-US" dirty="0"/>
          </a:p>
          <a:p>
            <a:r>
              <a:rPr lang="en-US" dirty="0"/>
              <a:t>The seven officers on the form are the officers that are necessary for the CASSAR Secretary to file the NSSAR Change of Managers forms at National.</a:t>
            </a:r>
          </a:p>
          <a:p>
            <a:endParaRPr lang="en-US" dirty="0"/>
          </a:p>
          <a:p>
            <a:r>
              <a:rPr lang="en-US" dirty="0"/>
              <a:t>This is an excel spread sheet and additional lines can be added under the Chaplains information.</a:t>
            </a:r>
          </a:p>
          <a:p>
            <a:endParaRPr lang="en-US" dirty="0"/>
          </a:p>
          <a:p>
            <a:r>
              <a:rPr lang="en-US" dirty="0"/>
              <a:t>Meeting information needs to be added.</a:t>
            </a:r>
          </a:p>
        </p:txBody>
      </p:sp>
    </p:spTree>
    <p:extLst>
      <p:ext uri="{BB962C8B-B14F-4D97-AF65-F5344CB8AC3E}">
        <p14:creationId xmlns:p14="http://schemas.microsoft.com/office/powerpoint/2010/main" val="366731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D395-2FA5-AE43-9BD5-B6742DF8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77"/>
              </a:rPr>
              <a:t>Why all this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0D415-7F68-B442-B134-E2B369A5CD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71" y="365124"/>
            <a:ext cx="1669052" cy="132556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9AC983-7BA3-E042-A8C1-F6C3EB176B2E}"/>
              </a:ext>
            </a:extLst>
          </p:cNvPr>
          <p:cNvSpPr txBox="1"/>
          <p:nvPr/>
        </p:nvSpPr>
        <p:spPr>
          <a:xfrm>
            <a:off x="838200" y="1921268"/>
            <a:ext cx="99599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/>
              <a:t>The form information is placed onto a NSSAR Change of Managers form and the information is used   to have the </a:t>
            </a:r>
            <a:r>
              <a:rPr lang="en-US" b="1" dirty="0"/>
              <a:t>chapter secretary and the chapter president </a:t>
            </a:r>
            <a:r>
              <a:rPr lang="en-US" dirty="0"/>
              <a:t>have </a:t>
            </a:r>
            <a:r>
              <a:rPr lang="en-US" b="1" dirty="0"/>
              <a:t>access to the National Data Base</a:t>
            </a:r>
            <a:r>
              <a:rPr lang="en-US" dirty="0"/>
              <a:t> for the Chapter.</a:t>
            </a:r>
          </a:p>
          <a:p>
            <a:pPr marL="342900" indent="-342900">
              <a:buAutoNum type="arabicParenBoth"/>
            </a:pPr>
            <a:r>
              <a:rPr lang="en-US" dirty="0"/>
              <a:t>The information is sent to the CASSAR web-master to update the CASSAR web page with the chapter information so that prospective </a:t>
            </a:r>
            <a:r>
              <a:rPr lang="en-US" b="1" dirty="0"/>
              <a:t>new members </a:t>
            </a:r>
            <a:r>
              <a:rPr lang="en-US" dirty="0"/>
              <a:t>can access the information and your </a:t>
            </a:r>
            <a:r>
              <a:rPr lang="en-US" b="1" dirty="0"/>
              <a:t>chapter members</a:t>
            </a:r>
            <a:r>
              <a:rPr lang="en-US" dirty="0"/>
              <a:t> can access the information.</a:t>
            </a:r>
          </a:p>
          <a:p>
            <a:pPr marL="342900" indent="-342900">
              <a:buAutoNum type="arabicParenBoth"/>
            </a:pPr>
            <a:r>
              <a:rPr lang="en-US" dirty="0"/>
              <a:t> The State secretary updates the National Data base to with any changes of addresses or phone numbers.</a:t>
            </a:r>
          </a:p>
          <a:p>
            <a:pPr marL="342900" indent="-342900">
              <a:buAutoNum type="arabicParenBoth"/>
            </a:pPr>
            <a:r>
              <a:rPr lang="en-US" dirty="0"/>
              <a:t>A spread sheet is created that is used by the CASSAR Executive Board to contact the Chapter Board members if necessary</a:t>
            </a:r>
          </a:p>
          <a:p>
            <a:pPr marL="342900" indent="-342900">
              <a:buAutoNum type="arabicParenBoth"/>
            </a:pPr>
            <a:r>
              <a:rPr lang="en-US" dirty="0"/>
              <a:t>The Vice Presidents, North and South use the meeting place and time to know when and where to go if they wish to visit the chapter.</a:t>
            </a:r>
          </a:p>
          <a:p>
            <a:pPr marL="342900" indent="-342900">
              <a:buAutoNum type="arabicParenBoth"/>
            </a:pPr>
            <a:r>
              <a:rPr lang="en-US" dirty="0"/>
              <a:t>The State Secretary knows who the primary contact is to send information, new applications and other transaction information that is received from National.</a:t>
            </a:r>
          </a:p>
        </p:txBody>
      </p:sp>
    </p:spTree>
    <p:extLst>
      <p:ext uri="{BB962C8B-B14F-4D97-AF65-F5344CB8AC3E}">
        <p14:creationId xmlns:p14="http://schemas.microsoft.com/office/powerpoint/2010/main" val="226137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BCED50-7E51-E84C-943E-65CAF8FCEE51}"/>
              </a:ext>
            </a:extLst>
          </p:cNvPr>
          <p:cNvSpPr/>
          <p:nvPr/>
        </p:nvSpPr>
        <p:spPr>
          <a:xfrm>
            <a:off x="3048000" y="2828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8943BB-0B9E-C04D-8CE6-BCE3CF7C4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878765"/>
              </p:ext>
            </p:extLst>
          </p:nvPr>
        </p:nvGraphicFramePr>
        <p:xfrm>
          <a:off x="6096000" y="719931"/>
          <a:ext cx="46053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3" imgW="6121400" imgH="7200900" progId="Word.Document.12">
                  <p:embed/>
                </p:oleObj>
              </mc:Choice>
              <mc:Fallback>
                <p:oleObj name="Document" r:id="rId3" imgW="6121400" imgH="720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719931"/>
                        <a:ext cx="46053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9B3F7C9C-BBC9-4D4F-A9E8-976612ED288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47" y="352569"/>
            <a:ext cx="3238116" cy="266803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BC7933-78D1-2A4C-9D1C-3B3FFC3E22EC}"/>
              </a:ext>
            </a:extLst>
          </p:cNvPr>
          <p:cNvSpPr txBox="1"/>
          <p:nvPr/>
        </p:nvSpPr>
        <p:spPr>
          <a:xfrm flipH="1">
            <a:off x="778320" y="2878552"/>
            <a:ext cx="460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Gain Access to the National Data Base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6B5FE-75BD-1546-99CA-423BE870ED27}"/>
              </a:ext>
            </a:extLst>
          </p:cNvPr>
          <p:cNvSpPr txBox="1"/>
          <p:nvPr/>
        </p:nvSpPr>
        <p:spPr>
          <a:xfrm>
            <a:off x="904126" y="3367354"/>
            <a:ext cx="4181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(1)Log into the National Website</a:t>
            </a:r>
          </a:p>
          <a:p>
            <a:r>
              <a:rPr lang="en-US" dirty="0"/>
              <a:t>(2)On the Navy Blue Bar look for a tab that says “Quick Links.” </a:t>
            </a:r>
          </a:p>
          <a:p>
            <a:r>
              <a:rPr lang="en-US" dirty="0"/>
              <a:t>(3)On the drop down go to Members Info (Yellow)</a:t>
            </a:r>
          </a:p>
          <a:p>
            <a:r>
              <a:rPr lang="en-US" dirty="0"/>
              <a:t>(4)Log in: this is a different log in name and password.</a:t>
            </a:r>
          </a:p>
          <a:p>
            <a:r>
              <a:rPr lang="en-US" dirty="0"/>
              <a:t>(5) You go to the page to the right.</a:t>
            </a:r>
          </a:p>
        </p:txBody>
      </p:sp>
    </p:spTree>
    <p:extLst>
      <p:ext uri="{BB962C8B-B14F-4D97-AF65-F5344CB8AC3E}">
        <p14:creationId xmlns:p14="http://schemas.microsoft.com/office/powerpoint/2010/main" val="153123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BCED50-7E51-E84C-943E-65CAF8FCEE51}"/>
              </a:ext>
            </a:extLst>
          </p:cNvPr>
          <p:cNvSpPr/>
          <p:nvPr/>
        </p:nvSpPr>
        <p:spPr>
          <a:xfrm>
            <a:off x="3048000" y="2828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8943BB-0B9E-C04D-8CE6-BCE3CF7C40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719931"/>
          <a:ext cx="46053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6121400" imgH="7200900" progId="Word.Document.12">
                  <p:embed/>
                </p:oleObj>
              </mc:Choice>
              <mc:Fallback>
                <p:oleObj name="Document" r:id="rId3" imgW="6121400" imgH="7200900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F8943BB-0B9E-C04D-8CE6-BCE3CF7C4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719931"/>
                        <a:ext cx="46053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9B3F7C9C-BBC9-4D4F-A9E8-976612ED288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47" y="352569"/>
            <a:ext cx="3238116" cy="266803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BC7933-78D1-2A4C-9D1C-3B3FFC3E22EC}"/>
              </a:ext>
            </a:extLst>
          </p:cNvPr>
          <p:cNvSpPr txBox="1"/>
          <p:nvPr/>
        </p:nvSpPr>
        <p:spPr>
          <a:xfrm flipH="1">
            <a:off x="778320" y="2878552"/>
            <a:ext cx="460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Chapter Secretary can change.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6B5FE-75BD-1546-99CA-423BE870ED27}"/>
              </a:ext>
            </a:extLst>
          </p:cNvPr>
          <p:cNvSpPr txBox="1"/>
          <p:nvPr/>
        </p:nvSpPr>
        <p:spPr>
          <a:xfrm>
            <a:off x="904126" y="3367354"/>
            <a:ext cx="4181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 The address information</a:t>
            </a:r>
          </a:p>
          <a:p>
            <a:r>
              <a:rPr lang="en-US" dirty="0"/>
              <a:t>(2) The Members wife </a:t>
            </a:r>
          </a:p>
          <a:p>
            <a:r>
              <a:rPr lang="en-US" dirty="0"/>
              <a:t>(3) The members email address</a:t>
            </a:r>
          </a:p>
          <a:p>
            <a:r>
              <a:rPr lang="en-US" dirty="0"/>
              <a:t>(4) The members phone number</a:t>
            </a:r>
          </a:p>
          <a:p>
            <a:r>
              <a:rPr lang="en-US" dirty="0"/>
              <a:t>(5) Members have access to the same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93752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BCED50-7E51-E84C-943E-65CAF8FCEE51}"/>
              </a:ext>
            </a:extLst>
          </p:cNvPr>
          <p:cNvSpPr/>
          <p:nvPr/>
        </p:nvSpPr>
        <p:spPr>
          <a:xfrm>
            <a:off x="3048000" y="2828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8943BB-0B9E-C04D-8CE6-BCE3CF7C40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719931"/>
          <a:ext cx="46053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6121400" imgH="7200900" progId="Word.Document.12">
                  <p:embed/>
                </p:oleObj>
              </mc:Choice>
              <mc:Fallback>
                <p:oleObj name="Document" r:id="rId3" imgW="6121400" imgH="7200900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F8943BB-0B9E-C04D-8CE6-BCE3CF7C4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719931"/>
                        <a:ext cx="46053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9B3F7C9C-BBC9-4D4F-A9E8-976612ED288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77" y="352570"/>
            <a:ext cx="2655004" cy="212046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BC7933-78D1-2A4C-9D1C-3B3FFC3E22EC}"/>
              </a:ext>
            </a:extLst>
          </p:cNvPr>
          <p:cNvSpPr txBox="1"/>
          <p:nvPr/>
        </p:nvSpPr>
        <p:spPr>
          <a:xfrm flipH="1">
            <a:off x="745331" y="2544097"/>
            <a:ext cx="460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Secretary Reports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6B5FE-75BD-1546-99CA-423BE870ED27}"/>
              </a:ext>
            </a:extLst>
          </p:cNvPr>
          <p:cNvSpPr txBox="1"/>
          <p:nvPr/>
        </p:nvSpPr>
        <p:spPr>
          <a:xfrm>
            <a:off x="745331" y="2984494"/>
            <a:ext cx="41815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secretary has access to all the information along the top tab, Member Info, Awards, Patriots, Positions Held, Status Chronology and Reports.</a:t>
            </a:r>
          </a:p>
          <a:p>
            <a:endParaRPr lang="en-US" dirty="0"/>
          </a:p>
          <a:p>
            <a:r>
              <a:rPr lang="en-US" dirty="0"/>
              <a:t>In the Reports, the Chapter Secretary can run a chapter roster report to find all members in the chapter.</a:t>
            </a:r>
          </a:p>
          <a:p>
            <a:endParaRPr lang="en-US" dirty="0"/>
          </a:p>
          <a:p>
            <a:r>
              <a:rPr lang="en-US" dirty="0"/>
              <a:t>Status chronology lets the Secretary know the members status, active, dropped or transferred and dates.</a:t>
            </a:r>
          </a:p>
        </p:txBody>
      </p:sp>
    </p:spTree>
    <p:extLst>
      <p:ext uri="{BB962C8B-B14F-4D97-AF65-F5344CB8AC3E}">
        <p14:creationId xmlns:p14="http://schemas.microsoft.com/office/powerpoint/2010/main" val="9267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BCED50-7E51-E84C-943E-65CAF8FCEE51}"/>
              </a:ext>
            </a:extLst>
          </p:cNvPr>
          <p:cNvSpPr/>
          <p:nvPr/>
        </p:nvSpPr>
        <p:spPr>
          <a:xfrm>
            <a:off x="3048000" y="2828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F8943BB-0B9E-C04D-8CE6-BCE3CF7C40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719931"/>
          <a:ext cx="46053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3" imgW="6121400" imgH="7200900" progId="Word.Document.12">
                  <p:embed/>
                </p:oleObj>
              </mc:Choice>
              <mc:Fallback>
                <p:oleObj name="Document" r:id="rId3" imgW="6121400" imgH="7200900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F8943BB-0B9E-C04D-8CE6-BCE3CF7C4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719931"/>
                        <a:ext cx="46053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9B3F7C9C-BBC9-4D4F-A9E8-976612ED288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77" y="352570"/>
            <a:ext cx="2655004" cy="212046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BC7933-78D1-2A4C-9D1C-3B3FFC3E22EC}"/>
              </a:ext>
            </a:extLst>
          </p:cNvPr>
          <p:cNvSpPr txBox="1"/>
          <p:nvPr/>
        </p:nvSpPr>
        <p:spPr>
          <a:xfrm flipH="1">
            <a:off x="745331" y="2544097"/>
            <a:ext cx="460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Calendar Year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6B5FE-75BD-1546-99CA-423BE870ED27}"/>
              </a:ext>
            </a:extLst>
          </p:cNvPr>
          <p:cNvSpPr txBox="1"/>
          <p:nvPr/>
        </p:nvSpPr>
        <p:spPr>
          <a:xfrm>
            <a:off x="745331" y="2984494"/>
            <a:ext cx="41815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Awards section of National Data Base is going to begin to be utilized and updated.</a:t>
            </a:r>
          </a:p>
          <a:p>
            <a:endParaRPr lang="en-US" dirty="0"/>
          </a:p>
          <a:p>
            <a:r>
              <a:rPr lang="en-US" dirty="0"/>
              <a:t>Each chapter secretary will be asked in a systematic way to send the State Secretary and the CASSAR Awards and Medals Chair a comprehensive list of all their active members awards and medals so that they can be entered into the National Data Base.</a:t>
            </a:r>
          </a:p>
        </p:txBody>
      </p:sp>
    </p:spTree>
    <p:extLst>
      <p:ext uri="{BB962C8B-B14F-4D97-AF65-F5344CB8AC3E}">
        <p14:creationId xmlns:p14="http://schemas.microsoft.com/office/powerpoint/2010/main" val="388428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7586-418B-1949-B59B-B5900D44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3573"/>
            <a:ext cx="3994166" cy="9806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77"/>
              </a:rPr>
              <a:t>Circling Back to the Change of Mangers Report and the information on the 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88DF2-01A9-4D4F-A5D2-F2D587456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24264"/>
            <a:ext cx="3932237" cy="4244724"/>
          </a:xfrm>
        </p:spPr>
        <p:txBody>
          <a:bodyPr/>
          <a:lstStyle/>
          <a:p>
            <a:r>
              <a:rPr lang="en-US" sz="1800" dirty="0"/>
              <a:t>The Change of Managers Report/Form while it is a small form is a vital form that creates a flurry of activity for the entire society from the chapter to national.</a:t>
            </a:r>
          </a:p>
          <a:p>
            <a:r>
              <a:rPr lang="en-US" sz="1800" dirty="0"/>
              <a:t>The information has an impact on all level and allows the chapter secretary and president to access the National Data Base.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477F11D-5CF8-DE45-B812-8F3B09ECB1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962384"/>
              </p:ext>
            </p:extLst>
          </p:nvPr>
        </p:nvGraphicFramePr>
        <p:xfrm>
          <a:off x="5076404" y="997541"/>
          <a:ext cx="5954997" cy="450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3" imgW="8978900" imgH="6794500" progId="Word.Document.8">
                  <p:embed/>
                </p:oleObj>
              </mc:Choice>
              <mc:Fallback>
                <p:oleObj name="Document" r:id="rId3" imgW="8978900" imgH="6794500" progId="Word.Documen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477F11D-5CF8-DE45-B812-8F3B09ECB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6404" y="997541"/>
                        <a:ext cx="5954997" cy="4506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9C453C7-6A8C-E744-8D0A-9D14FCB56EE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88" y="4462058"/>
            <a:ext cx="1441166" cy="1215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62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706</Words>
  <Application>Microsoft Macintosh PowerPoint</Application>
  <PresentationFormat>Widescreen</PresentationFormat>
  <Paragraphs>57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Baloo</vt:lpstr>
      <vt:lpstr>Calibri</vt:lpstr>
      <vt:lpstr>Calibri Light</vt:lpstr>
      <vt:lpstr>Office Theme</vt:lpstr>
      <vt:lpstr>Document</vt:lpstr>
      <vt:lpstr>PowerPoint Presentation</vt:lpstr>
      <vt:lpstr>             Where do I                  find that form                     </vt:lpstr>
      <vt:lpstr>PowerPoint Presentation</vt:lpstr>
      <vt:lpstr>Why all this information</vt:lpstr>
      <vt:lpstr>PowerPoint Presentation</vt:lpstr>
      <vt:lpstr>PowerPoint Presentation</vt:lpstr>
      <vt:lpstr>PowerPoint Presentation</vt:lpstr>
      <vt:lpstr>PowerPoint Presentation</vt:lpstr>
      <vt:lpstr>Circling Back to the Change of Mangers Report and the information on the Form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Schuster</dc:creator>
  <cp:lastModifiedBy>Frederick Schuster</cp:lastModifiedBy>
  <cp:revision>14</cp:revision>
  <cp:lastPrinted>2020-10-11T17:44:15Z</cp:lastPrinted>
  <dcterms:created xsi:type="dcterms:W3CDTF">2020-10-11T16:59:03Z</dcterms:created>
  <dcterms:modified xsi:type="dcterms:W3CDTF">2020-10-22T20:32:52Z</dcterms:modified>
</cp:coreProperties>
</file>